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21"/>
  </p:notesMasterIdLst>
  <p:sldIdLst>
    <p:sldId id="256" r:id="rId2"/>
    <p:sldId id="257" r:id="rId3"/>
    <p:sldId id="258" r:id="rId4"/>
    <p:sldId id="259" r:id="rId5"/>
    <p:sldId id="278" r:id="rId6"/>
    <p:sldId id="262" r:id="rId7"/>
    <p:sldId id="279" r:id="rId8"/>
    <p:sldId id="265" r:id="rId9"/>
    <p:sldId id="277" r:id="rId10"/>
    <p:sldId id="266" r:id="rId11"/>
    <p:sldId id="267" r:id="rId12"/>
    <p:sldId id="270" r:id="rId13"/>
    <p:sldId id="280" r:id="rId14"/>
    <p:sldId id="283" r:id="rId15"/>
    <p:sldId id="284" r:id="rId16"/>
    <p:sldId id="281" r:id="rId17"/>
    <p:sldId id="282" r:id="rId18"/>
    <p:sldId id="275" r:id="rId19"/>
    <p:sldId id="272" r:id="rId20"/>
  </p:sldIdLst>
  <p:sldSz cx="9144000" cy="5143500" type="screen16x9"/>
  <p:notesSz cx="6858000" cy="9144000"/>
  <p:embeddedFontLst>
    <p:embeddedFont>
      <p:font typeface="Lato" panose="020B0604020202020204" charset="0"/>
      <p:regular r:id="rId22"/>
      <p:bold r:id="rId23"/>
      <p:italic r:id="rId24"/>
      <p:boldItalic r:id="rId25"/>
    </p:embeddedFont>
    <p:embeddedFont>
      <p:font typeface="Raleway"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99" autoAdjust="0"/>
    <p:restoredTop sz="94660"/>
  </p:normalViewPr>
  <p:slideViewPr>
    <p:cSldViewPr snapToGrid="0">
      <p:cViewPr varScale="1">
        <p:scale>
          <a:sx n="90" d="100"/>
          <a:sy n="90" d="100"/>
        </p:scale>
        <p:origin x="834" y="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25f6af9dd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25f6af9d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4cfde8947e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4cfde8947e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4cfde8947e_1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4cfde8947e_1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cfde8947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cfde8947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51622d55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86576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4cfde8947e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4cfde8947e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83277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51622d55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749593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g4cfe750a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7" name="Google Shape;247;g4cfe750a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1d9c67055b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1d9c67055b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51622d55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51622d55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d9c67055b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51d9112ad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51d9112ad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d9c67055b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20385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246ee7dff8_1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246ee7dff8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d9c67055b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38645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251622d556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251622d556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1d9c67055b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1d9c67055b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553089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1" name="Google Shape;11;p2"/>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2" name="Google Shape;12;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99"/>
        <p:cNvGrpSpPr/>
        <p:nvPr/>
      </p:nvGrpSpPr>
      <p:grpSpPr>
        <a:xfrm>
          <a:off x="0" y="0"/>
          <a:ext cx="0" cy="0"/>
          <a:chOff x="0" y="0"/>
          <a:chExt cx="0" cy="0"/>
        </a:xfrm>
      </p:grpSpPr>
      <p:pic>
        <p:nvPicPr>
          <p:cNvPr id="100" name="Google Shape;100;p12" descr="Side view of hands writing in a notebook at a cafe"/>
          <p:cNvPicPr preferRelativeResize="0"/>
          <p:nvPr/>
        </p:nvPicPr>
        <p:blipFill rotWithShape="1">
          <a:blip r:embed="rId2">
            <a:alphaModFix/>
          </a:blip>
          <a:srcRect l="9050" t="12064" r="54351" b="26446"/>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 name="Google Shape;105;p12"/>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rgbClr val="FFFFFF"/>
              </a:buClr>
              <a:buSzPts val="3000"/>
              <a:buNone/>
              <a:defRPr sz="3000">
                <a:solidFill>
                  <a:srgbClr val="FFFFFF"/>
                </a:solidFill>
              </a:defRPr>
            </a:lvl1pPr>
            <a:lvl2pPr lvl="1">
              <a:spcBef>
                <a:spcPts val="0"/>
              </a:spcBef>
              <a:spcAft>
                <a:spcPts val="0"/>
              </a:spcAft>
              <a:buClr>
                <a:srgbClr val="FFFFFF"/>
              </a:buClr>
              <a:buSzPts val="3000"/>
              <a:buNone/>
              <a:defRPr sz="3000">
                <a:solidFill>
                  <a:srgbClr val="FFFFFF"/>
                </a:solidFill>
              </a:defRPr>
            </a:lvl2pPr>
            <a:lvl3pPr lvl="2">
              <a:spcBef>
                <a:spcPts val="0"/>
              </a:spcBef>
              <a:spcAft>
                <a:spcPts val="0"/>
              </a:spcAft>
              <a:buClr>
                <a:srgbClr val="FFFFFF"/>
              </a:buClr>
              <a:buSzPts val="3000"/>
              <a:buNone/>
              <a:defRPr sz="3000">
                <a:solidFill>
                  <a:srgbClr val="FFFFFF"/>
                </a:solidFill>
              </a:defRPr>
            </a:lvl3pPr>
            <a:lvl4pPr lvl="3">
              <a:spcBef>
                <a:spcPts val="0"/>
              </a:spcBef>
              <a:spcAft>
                <a:spcPts val="0"/>
              </a:spcAft>
              <a:buClr>
                <a:srgbClr val="FFFFFF"/>
              </a:buClr>
              <a:buSzPts val="3000"/>
              <a:buNone/>
              <a:defRPr sz="3000">
                <a:solidFill>
                  <a:srgbClr val="FFFFFF"/>
                </a:solidFill>
              </a:defRPr>
            </a:lvl4pPr>
            <a:lvl5pPr lvl="4">
              <a:spcBef>
                <a:spcPts val="0"/>
              </a:spcBef>
              <a:spcAft>
                <a:spcPts val="0"/>
              </a:spcAft>
              <a:buClr>
                <a:srgbClr val="FFFFFF"/>
              </a:buClr>
              <a:buSzPts val="3000"/>
              <a:buNone/>
              <a:defRPr sz="3000">
                <a:solidFill>
                  <a:srgbClr val="FFFFFF"/>
                </a:solidFill>
              </a:defRPr>
            </a:lvl5pPr>
            <a:lvl6pPr lvl="5">
              <a:spcBef>
                <a:spcPts val="0"/>
              </a:spcBef>
              <a:spcAft>
                <a:spcPts val="0"/>
              </a:spcAft>
              <a:buClr>
                <a:srgbClr val="FFFFFF"/>
              </a:buClr>
              <a:buSzPts val="3000"/>
              <a:buNone/>
              <a:defRPr sz="3000">
                <a:solidFill>
                  <a:srgbClr val="FFFFFF"/>
                </a:solidFill>
              </a:defRPr>
            </a:lvl6pPr>
            <a:lvl7pPr lvl="6">
              <a:spcBef>
                <a:spcPts val="0"/>
              </a:spcBef>
              <a:spcAft>
                <a:spcPts val="0"/>
              </a:spcAft>
              <a:buClr>
                <a:srgbClr val="FFFFFF"/>
              </a:buClr>
              <a:buSzPts val="3000"/>
              <a:buNone/>
              <a:defRPr sz="3000">
                <a:solidFill>
                  <a:srgbClr val="FFFFFF"/>
                </a:solidFill>
              </a:defRPr>
            </a:lvl7pPr>
            <a:lvl8pPr lvl="7">
              <a:spcBef>
                <a:spcPts val="0"/>
              </a:spcBef>
              <a:spcAft>
                <a:spcPts val="0"/>
              </a:spcAft>
              <a:buClr>
                <a:srgbClr val="FFFFFF"/>
              </a:buClr>
              <a:buSzPts val="3000"/>
              <a:buNone/>
              <a:defRPr sz="3000">
                <a:solidFill>
                  <a:srgbClr val="FFFFFF"/>
                </a:solidFill>
              </a:defRPr>
            </a:lvl8pPr>
            <a:lvl9pPr lvl="8">
              <a:spcBef>
                <a:spcPts val="0"/>
              </a:spcBef>
              <a:spcAft>
                <a:spcPts val="0"/>
              </a:spcAft>
              <a:buClr>
                <a:srgbClr val="FFFFFF"/>
              </a:buClr>
              <a:buSzPts val="3000"/>
              <a:buNone/>
              <a:defRPr sz="3000">
                <a:solidFill>
                  <a:srgbClr val="FFFFFF"/>
                </a:solidFill>
              </a:defRPr>
            </a:lvl9pPr>
          </a:lstStyle>
          <a:p>
            <a:endParaRPr/>
          </a:p>
        </p:txBody>
      </p:sp>
      <p:sp>
        <p:nvSpPr>
          <p:cNvPr id="106" name="Google Shape;106;p12"/>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Clr>
                <a:srgbClr val="FFFFFF"/>
              </a:buClr>
              <a:buSzPts val="1600"/>
              <a:buNone/>
              <a:defRPr sz="1600">
                <a:solidFill>
                  <a:srgbClr val="FFFFFF"/>
                </a:solidFill>
              </a:defRPr>
            </a:lvl1pPr>
            <a:lvl2pPr lvl="1">
              <a:lnSpc>
                <a:spcPct val="100000"/>
              </a:lnSpc>
              <a:spcBef>
                <a:spcPts val="0"/>
              </a:spcBef>
              <a:spcAft>
                <a:spcPts val="0"/>
              </a:spcAft>
              <a:buClr>
                <a:srgbClr val="FFFFFF"/>
              </a:buClr>
              <a:buSzPts val="1600"/>
              <a:buNone/>
              <a:defRPr sz="1600">
                <a:solidFill>
                  <a:srgbClr val="FFFFFF"/>
                </a:solidFill>
              </a:defRPr>
            </a:lvl2pPr>
            <a:lvl3pPr lvl="2">
              <a:lnSpc>
                <a:spcPct val="100000"/>
              </a:lnSpc>
              <a:spcBef>
                <a:spcPts val="0"/>
              </a:spcBef>
              <a:spcAft>
                <a:spcPts val="0"/>
              </a:spcAft>
              <a:buClr>
                <a:srgbClr val="FFFFFF"/>
              </a:buClr>
              <a:buSzPts val="1600"/>
              <a:buNone/>
              <a:defRPr sz="1600">
                <a:solidFill>
                  <a:srgbClr val="FFFFFF"/>
                </a:solidFill>
              </a:defRPr>
            </a:lvl3pPr>
            <a:lvl4pPr lvl="3">
              <a:lnSpc>
                <a:spcPct val="100000"/>
              </a:lnSpc>
              <a:spcBef>
                <a:spcPts val="0"/>
              </a:spcBef>
              <a:spcAft>
                <a:spcPts val="0"/>
              </a:spcAft>
              <a:buClr>
                <a:srgbClr val="FFFFFF"/>
              </a:buClr>
              <a:buSzPts val="1600"/>
              <a:buNone/>
              <a:defRPr sz="1600">
                <a:solidFill>
                  <a:srgbClr val="FFFFFF"/>
                </a:solidFill>
              </a:defRPr>
            </a:lvl4pPr>
            <a:lvl5pPr lvl="4">
              <a:lnSpc>
                <a:spcPct val="100000"/>
              </a:lnSpc>
              <a:spcBef>
                <a:spcPts val="0"/>
              </a:spcBef>
              <a:spcAft>
                <a:spcPts val="0"/>
              </a:spcAft>
              <a:buClr>
                <a:srgbClr val="FFFFFF"/>
              </a:buClr>
              <a:buSzPts val="1600"/>
              <a:buNone/>
              <a:defRPr sz="1600">
                <a:solidFill>
                  <a:srgbClr val="FFFFFF"/>
                </a:solidFill>
              </a:defRPr>
            </a:lvl5pPr>
            <a:lvl6pPr lvl="5">
              <a:lnSpc>
                <a:spcPct val="100000"/>
              </a:lnSpc>
              <a:spcBef>
                <a:spcPts val="0"/>
              </a:spcBef>
              <a:spcAft>
                <a:spcPts val="0"/>
              </a:spcAft>
              <a:buClr>
                <a:srgbClr val="FFFFFF"/>
              </a:buClr>
              <a:buSzPts val="1600"/>
              <a:buNone/>
              <a:defRPr sz="1600">
                <a:solidFill>
                  <a:srgbClr val="FFFFFF"/>
                </a:solidFill>
              </a:defRPr>
            </a:lvl6pPr>
            <a:lvl7pPr lvl="6">
              <a:lnSpc>
                <a:spcPct val="100000"/>
              </a:lnSpc>
              <a:spcBef>
                <a:spcPts val="0"/>
              </a:spcBef>
              <a:spcAft>
                <a:spcPts val="0"/>
              </a:spcAft>
              <a:buClr>
                <a:srgbClr val="FFFFFF"/>
              </a:buClr>
              <a:buSzPts val="1600"/>
              <a:buNone/>
              <a:defRPr sz="1600">
                <a:solidFill>
                  <a:srgbClr val="FFFFFF"/>
                </a:solidFill>
              </a:defRPr>
            </a:lvl7pPr>
            <a:lvl8pPr lvl="7">
              <a:lnSpc>
                <a:spcPct val="100000"/>
              </a:lnSpc>
              <a:spcBef>
                <a:spcPts val="0"/>
              </a:spcBef>
              <a:spcAft>
                <a:spcPts val="0"/>
              </a:spcAft>
              <a:buClr>
                <a:srgbClr val="FFFFFF"/>
              </a:buClr>
              <a:buSzPts val="1600"/>
              <a:buNone/>
              <a:defRPr sz="1600">
                <a:solidFill>
                  <a:srgbClr val="FFFFFF"/>
                </a:solidFill>
              </a:defRPr>
            </a:lvl8pPr>
            <a:lvl9pPr lvl="8">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107" name="Google Shape;107;p12"/>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08" name="Google Shape;108;p12"/>
          <p:cNvSpPr txBox="1">
            <a:spLocks noGrp="1"/>
          </p:cNvSpPr>
          <p:nvPr>
            <p:ph type="sldNum" idx="12"/>
          </p:nvPr>
        </p:nvSpPr>
        <p:spPr>
          <a:xfrm>
            <a:off x="8536300" y="474985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19"/>
        <p:cNvGrpSpPr/>
        <p:nvPr/>
      </p:nvGrpSpPr>
      <p:grpSpPr>
        <a:xfrm>
          <a:off x="0" y="0"/>
          <a:ext cx="0" cy="0"/>
          <a:chOff x="0" y="0"/>
          <a:chExt cx="0" cy="0"/>
        </a:xfrm>
      </p:grpSpPr>
      <p:sp>
        <p:nvSpPr>
          <p:cNvPr id="120" name="Google Shape;120;p14"/>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21" name="Google Shape;121;p1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15"/>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1600"/>
              </a:spcBef>
              <a:spcAft>
                <a:spcPts val="0"/>
              </a:spcAft>
              <a:buClr>
                <a:schemeClr val="lt1"/>
              </a:buClr>
              <a:buSzPts val="1100"/>
              <a:buChar char="○"/>
              <a:defRPr>
                <a:solidFill>
                  <a:schemeClr val="lt1"/>
                </a:solidFill>
              </a:defRPr>
            </a:lvl2pPr>
            <a:lvl3pPr marL="1371600" lvl="2" indent="-298450">
              <a:spcBef>
                <a:spcPts val="1600"/>
              </a:spcBef>
              <a:spcAft>
                <a:spcPts val="0"/>
              </a:spcAft>
              <a:buClr>
                <a:schemeClr val="lt1"/>
              </a:buClr>
              <a:buSzPts val="1100"/>
              <a:buChar char="■"/>
              <a:defRPr>
                <a:solidFill>
                  <a:schemeClr val="lt1"/>
                </a:solidFill>
              </a:defRPr>
            </a:lvl3pPr>
            <a:lvl4pPr marL="1828800" lvl="3" indent="-298450">
              <a:spcBef>
                <a:spcPts val="1600"/>
              </a:spcBef>
              <a:spcAft>
                <a:spcPts val="0"/>
              </a:spcAft>
              <a:buClr>
                <a:schemeClr val="lt1"/>
              </a:buClr>
              <a:buSzPts val="1100"/>
              <a:buChar char="●"/>
              <a:defRPr>
                <a:solidFill>
                  <a:schemeClr val="lt1"/>
                </a:solidFill>
              </a:defRPr>
            </a:lvl4pPr>
            <a:lvl5pPr marL="2286000" lvl="4" indent="-298450">
              <a:spcBef>
                <a:spcPts val="1600"/>
              </a:spcBef>
              <a:spcAft>
                <a:spcPts val="0"/>
              </a:spcAft>
              <a:buClr>
                <a:schemeClr val="lt1"/>
              </a:buClr>
              <a:buSzPts val="1100"/>
              <a:buChar char="○"/>
              <a:defRPr>
                <a:solidFill>
                  <a:schemeClr val="lt1"/>
                </a:solidFill>
              </a:defRPr>
            </a:lvl5pPr>
            <a:lvl6pPr marL="2743200" lvl="5" indent="-298450">
              <a:spcBef>
                <a:spcPts val="1600"/>
              </a:spcBef>
              <a:spcAft>
                <a:spcPts val="0"/>
              </a:spcAft>
              <a:buClr>
                <a:schemeClr val="lt1"/>
              </a:buClr>
              <a:buSzPts val="1100"/>
              <a:buChar char="■"/>
              <a:defRPr>
                <a:solidFill>
                  <a:schemeClr val="lt1"/>
                </a:solidFill>
              </a:defRPr>
            </a:lvl6pPr>
            <a:lvl7pPr marL="3200400" lvl="6" indent="-298450">
              <a:spcBef>
                <a:spcPts val="1600"/>
              </a:spcBef>
              <a:spcAft>
                <a:spcPts val="0"/>
              </a:spcAft>
              <a:buClr>
                <a:schemeClr val="lt1"/>
              </a:buClr>
              <a:buSzPts val="1100"/>
              <a:buChar char="●"/>
              <a:defRPr>
                <a:solidFill>
                  <a:schemeClr val="lt1"/>
                </a:solidFill>
              </a:defRPr>
            </a:lvl7pPr>
            <a:lvl8pPr marL="3657600" lvl="7" indent="-298450">
              <a:spcBef>
                <a:spcPts val="1600"/>
              </a:spcBef>
              <a:spcAft>
                <a:spcPts val="0"/>
              </a:spcAft>
              <a:buClr>
                <a:schemeClr val="lt1"/>
              </a:buClr>
              <a:buSzPts val="1100"/>
              <a:buChar char="○"/>
              <a:defRPr>
                <a:solidFill>
                  <a:schemeClr val="lt1"/>
                </a:solidFill>
              </a:defRPr>
            </a:lvl8pPr>
            <a:lvl9pPr marL="4114800" lvl="8" indent="-298450">
              <a:spcBef>
                <a:spcPts val="1600"/>
              </a:spcBef>
              <a:spcAft>
                <a:spcPts val="1600"/>
              </a:spcAft>
              <a:buClr>
                <a:schemeClr val="lt1"/>
              </a:buClr>
              <a:buSzPts val="1100"/>
              <a:buChar char="■"/>
              <a:defRPr>
                <a:solidFill>
                  <a:schemeClr val="lt1"/>
                </a:solidFill>
              </a:defRPr>
            </a:lvl9pPr>
          </a:lstStyle>
          <a:p>
            <a:endParaRPr/>
          </a:p>
        </p:txBody>
      </p:sp>
      <p:sp>
        <p:nvSpPr>
          <p:cNvPr id="128" name="Google Shape;128;p1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9"/>
        <p:cNvGrpSpPr/>
        <p:nvPr/>
      </p:nvGrpSpPr>
      <p:grpSpPr>
        <a:xfrm>
          <a:off x="0" y="0"/>
          <a:ext cx="0" cy="0"/>
          <a:chOff x="0" y="0"/>
          <a:chExt cx="0" cy="0"/>
        </a:xfrm>
      </p:grpSpPr>
      <p:sp>
        <p:nvSpPr>
          <p:cNvPr id="130" name="Google Shape;130;p1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17"/>
        <p:cNvGrpSpPr/>
        <p:nvPr/>
      </p:nvGrpSpPr>
      <p:grpSpPr>
        <a:xfrm>
          <a:off x="0" y="0"/>
          <a:ext cx="0" cy="0"/>
          <a:chOff x="0" y="0"/>
          <a:chExt cx="0" cy="0"/>
        </a:xfrm>
      </p:grpSpPr>
      <p:sp>
        <p:nvSpPr>
          <p:cNvPr id="18" name="Google Shape;18;p3"/>
          <p:cNvSpPr txBox="1">
            <a:spLocks noGrp="1"/>
          </p:cNvSpPr>
          <p:nvPr>
            <p:ph type="ctrTitle"/>
          </p:nvPr>
        </p:nvSpPr>
        <p:spPr>
          <a:xfrm>
            <a:off x="729450" y="1322450"/>
            <a:ext cx="3787800" cy="19881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a:endParaRPr/>
          </a:p>
        </p:txBody>
      </p:sp>
      <p:sp>
        <p:nvSpPr>
          <p:cNvPr id="19" name="Google Shape;19;p3"/>
          <p:cNvSpPr txBox="1">
            <a:spLocks noGrp="1"/>
          </p:cNvSpPr>
          <p:nvPr>
            <p:ph type="subTitle" idx="1"/>
          </p:nvPr>
        </p:nvSpPr>
        <p:spPr>
          <a:xfrm>
            <a:off x="729595" y="3401500"/>
            <a:ext cx="3787800" cy="5412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20" name="Google Shape;20;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 name="Google Shape;24;p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4" name="Google Shape;34;p3" descr="Component Detail"/>
          <p:cNvPicPr preferRelativeResize="0"/>
          <p:nvPr/>
        </p:nvPicPr>
        <p:blipFill rotWithShape="1">
          <a:blip r:embed="rId2">
            <a:alphaModFix/>
          </a:blip>
          <a:srcRect b="25076"/>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1" name="Google Shape;41;p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4"/>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a:endParaRPr/>
          </a:p>
        </p:txBody>
      </p:sp>
      <p:sp>
        <p:nvSpPr>
          <p:cNvPr id="48" name="Google Shape;48;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54;p5"/>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55" name="Google Shape;55;p5"/>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6" name="Google Shape;56;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 name="Google Shape;62;p6"/>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63" name="Google Shape;63;p6"/>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4" name="Google Shape;64;p6"/>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5" name="Google Shape;65;p6"/>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 name="Google Shape;71;p7"/>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72" name="Google Shape;72;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 name="Google Shape;81;p9"/>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82" name="Google Shape;82;p9"/>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83" name="Google Shape;83;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11"/>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a:endParaRPr/>
          </a:p>
        </p:txBody>
      </p:sp>
      <p:sp>
        <p:nvSpPr>
          <p:cNvPr id="96" name="Google Shape;96;p11"/>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97" name="Google Shape;97;p11"/>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SzPts val="2800"/>
              <a:buFont typeface="Raleway"/>
              <a:buNone/>
              <a:defRPr sz="2800" b="1">
                <a:latin typeface="Raleway"/>
                <a:ea typeface="Raleway"/>
                <a:cs typeface="Raleway"/>
                <a:sym typeface="Raleway"/>
              </a:defRPr>
            </a:lvl1pPr>
            <a:lvl2pPr lvl="1">
              <a:spcBef>
                <a:spcPts val="0"/>
              </a:spcBef>
              <a:spcAft>
                <a:spcPts val="0"/>
              </a:spcAft>
              <a:buSzPts val="2800"/>
              <a:buFont typeface="Raleway"/>
              <a:buNone/>
              <a:defRPr sz="2800" b="1">
                <a:latin typeface="Raleway"/>
                <a:ea typeface="Raleway"/>
                <a:cs typeface="Raleway"/>
                <a:sym typeface="Raleway"/>
              </a:defRPr>
            </a:lvl2pPr>
            <a:lvl3pPr lvl="2">
              <a:spcBef>
                <a:spcPts val="0"/>
              </a:spcBef>
              <a:spcAft>
                <a:spcPts val="0"/>
              </a:spcAft>
              <a:buSzPts val="2800"/>
              <a:buFont typeface="Raleway"/>
              <a:buNone/>
              <a:defRPr sz="2800" b="1">
                <a:latin typeface="Raleway"/>
                <a:ea typeface="Raleway"/>
                <a:cs typeface="Raleway"/>
                <a:sym typeface="Raleway"/>
              </a:defRPr>
            </a:lvl3pPr>
            <a:lvl4pPr lvl="3">
              <a:spcBef>
                <a:spcPts val="0"/>
              </a:spcBef>
              <a:spcAft>
                <a:spcPts val="0"/>
              </a:spcAft>
              <a:buSzPts val="2800"/>
              <a:buFont typeface="Raleway"/>
              <a:buNone/>
              <a:defRPr sz="2800" b="1">
                <a:latin typeface="Raleway"/>
                <a:ea typeface="Raleway"/>
                <a:cs typeface="Raleway"/>
                <a:sym typeface="Raleway"/>
              </a:defRPr>
            </a:lvl4pPr>
            <a:lvl5pPr lvl="4">
              <a:spcBef>
                <a:spcPts val="0"/>
              </a:spcBef>
              <a:spcAft>
                <a:spcPts val="0"/>
              </a:spcAft>
              <a:buSzPts val="2800"/>
              <a:buFont typeface="Raleway"/>
              <a:buNone/>
              <a:defRPr sz="2800" b="1">
                <a:latin typeface="Raleway"/>
                <a:ea typeface="Raleway"/>
                <a:cs typeface="Raleway"/>
                <a:sym typeface="Raleway"/>
              </a:defRPr>
            </a:lvl5pPr>
            <a:lvl6pPr lvl="5">
              <a:spcBef>
                <a:spcPts val="0"/>
              </a:spcBef>
              <a:spcAft>
                <a:spcPts val="0"/>
              </a:spcAft>
              <a:buSzPts val="2800"/>
              <a:buFont typeface="Raleway"/>
              <a:buNone/>
              <a:defRPr sz="2800" b="1">
                <a:latin typeface="Raleway"/>
                <a:ea typeface="Raleway"/>
                <a:cs typeface="Raleway"/>
                <a:sym typeface="Raleway"/>
              </a:defRPr>
            </a:lvl6pPr>
            <a:lvl7pPr lvl="6">
              <a:spcBef>
                <a:spcPts val="0"/>
              </a:spcBef>
              <a:spcAft>
                <a:spcPts val="0"/>
              </a:spcAft>
              <a:buSzPts val="2800"/>
              <a:buFont typeface="Raleway"/>
              <a:buNone/>
              <a:defRPr sz="2800" b="1">
                <a:latin typeface="Raleway"/>
                <a:ea typeface="Raleway"/>
                <a:cs typeface="Raleway"/>
                <a:sym typeface="Raleway"/>
              </a:defRPr>
            </a:lvl7pPr>
            <a:lvl8pPr lvl="7">
              <a:spcBef>
                <a:spcPts val="0"/>
              </a:spcBef>
              <a:spcAft>
                <a:spcPts val="0"/>
              </a:spcAft>
              <a:buSzPts val="2800"/>
              <a:buFont typeface="Raleway"/>
              <a:buNone/>
              <a:defRPr sz="2800" b="1">
                <a:latin typeface="Raleway"/>
                <a:ea typeface="Raleway"/>
                <a:cs typeface="Raleway"/>
                <a:sym typeface="Raleway"/>
              </a:defRPr>
            </a:lvl8pPr>
            <a:lvl9pPr lvl="8">
              <a:spcBef>
                <a:spcPts val="0"/>
              </a:spcBef>
              <a:spcAft>
                <a:spcPts val="0"/>
              </a:spcAft>
              <a:buSzPts val="2800"/>
              <a:buFont typeface="Raleway"/>
              <a:buNone/>
              <a:defRPr sz="2800" b="1">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7" r:id="rId9"/>
    <p:sldLayoutId id="2147483658" r:id="rId10"/>
    <p:sldLayoutId id="2147483660" r:id="rId11"/>
    <p:sldLayoutId id="2147483661" r:id="rId12"/>
    <p:sldLayoutId id="2147483662"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7" descr="Open Chromebook laptop computer"/>
          <p:cNvPicPr preferRelativeResize="0"/>
          <p:nvPr/>
        </p:nvPicPr>
        <p:blipFill rotWithShape="1">
          <a:blip r:embed="rId3">
            <a:alphaModFix/>
          </a:blip>
          <a:srcRect r="3344"/>
          <a:stretch/>
        </p:blipFill>
        <p:spPr>
          <a:xfrm>
            <a:off x="4606900" y="1399750"/>
            <a:ext cx="4537098" cy="2822399"/>
          </a:xfrm>
          <a:prstGeom prst="rect">
            <a:avLst/>
          </a:prstGeom>
          <a:noFill/>
          <a:ln>
            <a:noFill/>
          </a:ln>
        </p:spPr>
      </p:pic>
      <p:sp>
        <p:nvSpPr>
          <p:cNvPr id="138" name="Google Shape;138;p17"/>
          <p:cNvSpPr txBox="1">
            <a:spLocks noGrp="1"/>
          </p:cNvSpPr>
          <p:nvPr>
            <p:ph type="ctrTitle"/>
          </p:nvPr>
        </p:nvSpPr>
        <p:spPr>
          <a:xfrm>
            <a:off x="680682" y="1322450"/>
            <a:ext cx="3787800" cy="144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5000" dirty="0"/>
              <a:t>Gims</a:t>
            </a:r>
            <a:endParaRPr sz="5000" dirty="0"/>
          </a:p>
        </p:txBody>
      </p:sp>
      <p:sp>
        <p:nvSpPr>
          <p:cNvPr id="139" name="Google Shape;139;p17"/>
          <p:cNvSpPr txBox="1">
            <a:spLocks noGrp="1"/>
          </p:cNvSpPr>
          <p:nvPr>
            <p:ph type="subTitle" idx="1"/>
          </p:nvPr>
        </p:nvSpPr>
        <p:spPr>
          <a:xfrm>
            <a:off x="680682" y="2246548"/>
            <a:ext cx="4086390" cy="82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Gymkhana Inventory Management System</a:t>
            </a:r>
          </a:p>
          <a:p>
            <a:pPr marL="0" lvl="0" indent="0" algn="l" rtl="0">
              <a:spcBef>
                <a:spcPts val="0"/>
              </a:spcBef>
              <a:spcAft>
                <a:spcPts val="0"/>
              </a:spcAft>
              <a:buNone/>
            </a:pPr>
            <a:endParaRPr lang="en-IN" dirty="0"/>
          </a:p>
          <a:p>
            <a:pPr marL="0" lvl="0" indent="0" algn="l" rtl="0">
              <a:spcBef>
                <a:spcPts val="0"/>
              </a:spcBef>
              <a:spcAft>
                <a:spcPts val="0"/>
              </a:spcAft>
              <a:buNone/>
            </a:pPr>
            <a:endParaRPr lang="en-IN" dirty="0"/>
          </a:p>
          <a:p>
            <a:pPr marL="0" lvl="0" indent="0" algn="l" rtl="0">
              <a:spcBef>
                <a:spcPts val="0"/>
              </a:spcBef>
              <a:spcAft>
                <a:spcPts val="0"/>
              </a:spcAft>
              <a:buNone/>
            </a:pPr>
            <a:endParaRPr lang="en-IN" dirty="0"/>
          </a:p>
          <a:p>
            <a:pPr marL="0" lvl="0" indent="0" algn="l" rtl="0">
              <a:spcBef>
                <a:spcPts val="0"/>
              </a:spcBef>
              <a:spcAft>
                <a:spcPts val="0"/>
              </a:spcAft>
              <a:buNone/>
            </a:pPr>
            <a:endParaRPr lang="en-IN" dirty="0"/>
          </a:p>
          <a:p>
            <a:pPr marL="0" lvl="0" indent="0" algn="l" rtl="0">
              <a:spcBef>
                <a:spcPts val="0"/>
              </a:spcBef>
              <a:spcAft>
                <a:spcPts val="0"/>
              </a:spcAft>
              <a:buNone/>
            </a:pPr>
            <a:endParaRPr lang="en-IN" dirty="0"/>
          </a:p>
          <a:p>
            <a:pPr marL="0" lvl="0" indent="0" algn="l" rtl="0">
              <a:spcBef>
                <a:spcPts val="0"/>
              </a:spcBef>
              <a:spcAft>
                <a:spcPts val="0"/>
              </a:spcAft>
              <a:buNone/>
            </a:pPr>
            <a:endParaRPr lang="en-IN" dirty="0"/>
          </a:p>
          <a:p>
            <a:pPr marL="0" lvl="0" indent="0" algn="l" rtl="0">
              <a:spcBef>
                <a:spcPts val="0"/>
              </a:spcBef>
              <a:spcAft>
                <a:spcPts val="0"/>
              </a:spcAft>
              <a:buNone/>
            </a:pPr>
            <a:r>
              <a:rPr lang="en-IN" dirty="0"/>
              <a:t>A secure, distributed and multi user access level equipment issue and inventory management system</a:t>
            </a:r>
            <a:endParaRPr dirty="0"/>
          </a:p>
        </p:txBody>
      </p:sp>
      <p:pic>
        <p:nvPicPr>
          <p:cNvPr id="5" name="Picture 4">
            <a:extLst>
              <a:ext uri="{FF2B5EF4-FFF2-40B4-BE49-F238E27FC236}">
                <a16:creationId xmlns:a16="http://schemas.microsoft.com/office/drawing/2014/main" id="{3DD1ED60-4FA5-47FB-B1BE-A6F1C7311E7D}"/>
              </a:ext>
            </a:extLst>
          </p:cNvPr>
          <p:cNvPicPr>
            <a:picLocks noChangeAspect="1"/>
          </p:cNvPicPr>
          <p:nvPr/>
        </p:nvPicPr>
        <p:blipFill>
          <a:blip r:embed="rId4"/>
          <a:stretch>
            <a:fillRect/>
          </a:stretch>
        </p:blipFill>
        <p:spPr>
          <a:xfrm>
            <a:off x="5183922" y="1634849"/>
            <a:ext cx="3471226" cy="197460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txBox="1">
            <a:spLocks noGrp="1"/>
          </p:cNvSpPr>
          <p:nvPr>
            <p:ph type="title"/>
          </p:nvPr>
        </p:nvSpPr>
        <p:spPr>
          <a:xfrm>
            <a:off x="769200" y="5858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IN" dirty="0"/>
              <a:t>Entity-Relationship Diagram</a:t>
            </a:r>
            <a:endParaRPr dirty="0"/>
          </a:p>
        </p:txBody>
      </p:sp>
      <p:pic>
        <p:nvPicPr>
          <p:cNvPr id="7" name="Picture 6">
            <a:extLst>
              <a:ext uri="{FF2B5EF4-FFF2-40B4-BE49-F238E27FC236}">
                <a16:creationId xmlns:a16="http://schemas.microsoft.com/office/drawing/2014/main" id="{E289E02A-7595-4D63-8DA9-8AEEF884C913}"/>
              </a:ext>
            </a:extLst>
          </p:cNvPr>
          <p:cNvPicPr>
            <a:picLocks noChangeAspect="1"/>
          </p:cNvPicPr>
          <p:nvPr/>
        </p:nvPicPr>
        <p:blipFill>
          <a:blip r:embed="rId3"/>
          <a:stretch>
            <a:fillRect/>
          </a:stretch>
        </p:blipFill>
        <p:spPr>
          <a:xfrm>
            <a:off x="314449" y="1121050"/>
            <a:ext cx="8598202" cy="402245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8"/>
          <p:cNvSpPr txBox="1">
            <a:spLocks noGrp="1"/>
          </p:cNvSpPr>
          <p:nvPr>
            <p:ph type="title"/>
          </p:nvPr>
        </p:nvSpPr>
        <p:spPr>
          <a:xfrm>
            <a:off x="769200" y="5858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IN" dirty="0"/>
              <a:t>Relational Schema</a:t>
            </a:r>
            <a:endParaRPr dirty="0"/>
          </a:p>
        </p:txBody>
      </p:sp>
      <p:pic>
        <p:nvPicPr>
          <p:cNvPr id="5" name="Picture 4">
            <a:extLst>
              <a:ext uri="{FF2B5EF4-FFF2-40B4-BE49-F238E27FC236}">
                <a16:creationId xmlns:a16="http://schemas.microsoft.com/office/drawing/2014/main" id="{9888B965-55CB-4AFE-B157-78F52B9C2E62}"/>
              </a:ext>
            </a:extLst>
          </p:cNvPr>
          <p:cNvPicPr>
            <a:picLocks noChangeAspect="1"/>
          </p:cNvPicPr>
          <p:nvPr/>
        </p:nvPicPr>
        <p:blipFill>
          <a:blip r:embed="rId3"/>
          <a:stretch>
            <a:fillRect/>
          </a:stretch>
        </p:blipFill>
        <p:spPr>
          <a:xfrm>
            <a:off x="1935687" y="1121050"/>
            <a:ext cx="5272626" cy="402245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219"/>
        <p:cNvGrpSpPr/>
        <p:nvPr/>
      </p:nvGrpSpPr>
      <p:grpSpPr>
        <a:xfrm>
          <a:off x="0" y="0"/>
          <a:ext cx="0" cy="0"/>
          <a:chOff x="0" y="0"/>
          <a:chExt cx="0" cy="0"/>
        </a:xfrm>
      </p:grpSpPr>
      <p:sp>
        <p:nvSpPr>
          <p:cNvPr id="5" name="Google Shape;151;p19">
            <a:extLst>
              <a:ext uri="{FF2B5EF4-FFF2-40B4-BE49-F238E27FC236}">
                <a16:creationId xmlns:a16="http://schemas.microsoft.com/office/drawing/2014/main" id="{BCBCF982-E034-4131-9D36-15A94537DE87}"/>
              </a:ext>
            </a:extLst>
          </p:cNvPr>
          <p:cNvSpPr txBox="1">
            <a:spLocks/>
          </p:cNvSpPr>
          <p:nvPr/>
        </p:nvSpPr>
        <p:spPr>
          <a:xfrm>
            <a:off x="768441" y="1219675"/>
            <a:ext cx="7688400" cy="151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1pPr>
            <a:lvl2pPr marR="0" lvl="1"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2pPr>
            <a:lvl3pPr marR="0" lvl="2"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3pPr>
            <a:lvl4pPr marR="0" lvl="3"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4pPr>
            <a:lvl5pPr marR="0" lvl="4"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5pPr>
            <a:lvl6pPr marR="0" lvl="5"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6pPr>
            <a:lvl7pPr marR="0" lvl="6"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7pPr>
            <a:lvl8pPr marR="0" lvl="7"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8pPr>
            <a:lvl9pPr marR="0" lvl="8"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9pPr>
          </a:lstStyle>
          <a:p>
            <a:r>
              <a:rPr lang="en-US" dirty="0"/>
              <a:t>Application Implementation</a:t>
            </a:r>
          </a:p>
          <a:p>
            <a:endParaRPr lang="en-US" dirty="0"/>
          </a:p>
          <a:p>
            <a:endParaRPr lang="en-US" dirty="0"/>
          </a:p>
          <a:p>
            <a:endParaRPr lang="en-US" dirty="0"/>
          </a:p>
          <a:p>
            <a:endParaRPr lang="en-US" dirty="0"/>
          </a:p>
          <a:p>
            <a:pPr algn="r"/>
            <a:r>
              <a:rPr lang="en-US" sz="2400" b="0" dirty="0"/>
              <a:t>Let’s get our hands dirty.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6"/>
          <p:cNvSpPr txBox="1">
            <a:spLocks noGrp="1"/>
          </p:cNvSpPr>
          <p:nvPr>
            <p:ph type="title"/>
          </p:nvPr>
        </p:nvSpPr>
        <p:spPr>
          <a:xfrm>
            <a:off x="727800" y="535925"/>
            <a:ext cx="76884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Triggers, Events and Email Services</a:t>
            </a:r>
            <a:endParaRPr dirty="0"/>
          </a:p>
        </p:txBody>
      </p:sp>
      <p:sp>
        <p:nvSpPr>
          <p:cNvPr id="4" name="Google Shape;173;p23">
            <a:extLst>
              <a:ext uri="{FF2B5EF4-FFF2-40B4-BE49-F238E27FC236}">
                <a16:creationId xmlns:a16="http://schemas.microsoft.com/office/drawing/2014/main" id="{F960F4C2-F0F5-4EFF-91D2-164C672B7014}"/>
              </a:ext>
            </a:extLst>
          </p:cNvPr>
          <p:cNvSpPr txBox="1">
            <a:spLocks noGrp="1"/>
          </p:cNvSpPr>
          <p:nvPr>
            <p:ph type="body" idx="1"/>
          </p:nvPr>
        </p:nvSpPr>
        <p:spPr>
          <a:xfrm>
            <a:off x="726096" y="1552381"/>
            <a:ext cx="3774300" cy="267312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33350" lvl="0" indent="0">
              <a:buSzPts val="1500"/>
              <a:buNone/>
            </a:pPr>
            <a:r>
              <a:rPr lang="en-IN" sz="1500" dirty="0"/>
              <a:t>Triggers:</a:t>
            </a:r>
          </a:p>
          <a:p>
            <a:pPr lvl="0" indent="-323850">
              <a:buSzPts val="1500"/>
              <a:buChar char="➔"/>
            </a:pPr>
            <a:r>
              <a:rPr lang="en-IN" sz="1500" dirty="0"/>
              <a:t>issue</a:t>
            </a:r>
          </a:p>
          <a:p>
            <a:pPr lvl="0" indent="-323850">
              <a:buSzPts val="1500"/>
              <a:buChar char="➔"/>
            </a:pPr>
            <a:r>
              <a:rPr lang="en-IN" sz="1500" dirty="0"/>
              <a:t>returned</a:t>
            </a:r>
          </a:p>
          <a:p>
            <a:pPr lvl="0" indent="-323850">
              <a:buSzPts val="1500"/>
              <a:buChar char="➔"/>
            </a:pPr>
            <a:r>
              <a:rPr lang="en-IN" sz="1500" dirty="0" err="1"/>
              <a:t>checkIssue</a:t>
            </a:r>
            <a:r>
              <a:rPr lang="en-IN" sz="1500" dirty="0"/>
              <a:t> (application level)</a:t>
            </a:r>
          </a:p>
          <a:p>
            <a:pPr lvl="0" indent="-323850">
              <a:buSzPts val="1500"/>
              <a:buChar char="➔"/>
            </a:pPr>
            <a:r>
              <a:rPr lang="en-IN" sz="1500" dirty="0" err="1"/>
              <a:t>passswordChange</a:t>
            </a:r>
            <a:r>
              <a:rPr lang="en-IN" sz="1500" dirty="0"/>
              <a:t> (application level)</a:t>
            </a:r>
          </a:p>
          <a:p>
            <a:pPr lvl="0" indent="-323850">
              <a:buSzPts val="1500"/>
              <a:buChar char="➔"/>
            </a:pPr>
            <a:r>
              <a:rPr lang="en-IN" sz="1500" dirty="0" err="1"/>
              <a:t>AcceptRequest</a:t>
            </a:r>
            <a:r>
              <a:rPr lang="en-IN" sz="1500" dirty="0"/>
              <a:t> (application level)</a:t>
            </a:r>
          </a:p>
          <a:p>
            <a:pPr lvl="0" indent="-323850">
              <a:buSzPts val="1500"/>
              <a:buChar char="➔"/>
            </a:pPr>
            <a:r>
              <a:rPr lang="en-IN" sz="1500" dirty="0" err="1"/>
              <a:t>AcceptForms</a:t>
            </a:r>
            <a:r>
              <a:rPr lang="en-IN" sz="1500" dirty="0"/>
              <a:t> (application level)</a:t>
            </a:r>
          </a:p>
          <a:p>
            <a:pPr lvl="0" indent="-323850">
              <a:buSzPts val="1500"/>
              <a:buChar char="➔"/>
            </a:pPr>
            <a:endParaRPr lang="en-IN" sz="1500" dirty="0"/>
          </a:p>
          <a:p>
            <a:pPr marL="133350" lvl="0" indent="0">
              <a:buSzPts val="1500"/>
              <a:buNone/>
            </a:pPr>
            <a:r>
              <a:rPr lang="en-IN" sz="1500" dirty="0"/>
              <a:t>Events:</a:t>
            </a:r>
          </a:p>
          <a:p>
            <a:pPr lvl="0" indent="-323850">
              <a:buSzPts val="1500"/>
              <a:buChar char="➔"/>
            </a:pPr>
            <a:r>
              <a:rPr lang="en-IN" sz="1500" dirty="0" err="1"/>
              <a:t>cal_fine</a:t>
            </a:r>
            <a:endParaRPr lang="en-IN" sz="1500" dirty="0"/>
          </a:p>
          <a:p>
            <a:pPr marL="133350" lvl="0" indent="0">
              <a:buSzPts val="1500"/>
              <a:buNone/>
            </a:pPr>
            <a:endParaRPr lang="en-IN" sz="1500" dirty="0"/>
          </a:p>
          <a:p>
            <a:pPr marL="133350" lvl="0" indent="0">
              <a:buSzPts val="1500"/>
              <a:buNone/>
            </a:pPr>
            <a:endParaRPr lang="en-IN" sz="1500" dirty="0"/>
          </a:p>
        </p:txBody>
      </p:sp>
      <p:sp>
        <p:nvSpPr>
          <p:cNvPr id="2" name="Text Placeholder 1">
            <a:extLst>
              <a:ext uri="{FF2B5EF4-FFF2-40B4-BE49-F238E27FC236}">
                <a16:creationId xmlns:a16="http://schemas.microsoft.com/office/drawing/2014/main" id="{04C91046-E76C-48E7-9501-BA5BFD78610D}"/>
              </a:ext>
            </a:extLst>
          </p:cNvPr>
          <p:cNvSpPr>
            <a:spLocks noGrp="1"/>
          </p:cNvSpPr>
          <p:nvPr>
            <p:ph type="body" idx="2"/>
          </p:nvPr>
        </p:nvSpPr>
        <p:spPr>
          <a:xfrm>
            <a:off x="4641900" y="1552381"/>
            <a:ext cx="3774300" cy="3537125"/>
          </a:xfrm>
        </p:spPr>
        <p:txBody>
          <a:bodyPr/>
          <a:lstStyle/>
          <a:p>
            <a:pPr marL="133350" lvl="0" indent="0">
              <a:buSzPts val="1500"/>
              <a:buNone/>
            </a:pPr>
            <a:r>
              <a:rPr lang="en-IN" sz="1400" dirty="0"/>
              <a:t>Email Services:</a:t>
            </a:r>
          </a:p>
          <a:p>
            <a:pPr lvl="0" indent="-323850">
              <a:buSzPts val="1500"/>
              <a:buChar char="➔"/>
            </a:pPr>
            <a:r>
              <a:rPr lang="en-IN" sz="1400" dirty="0"/>
              <a:t>Issue</a:t>
            </a:r>
          </a:p>
          <a:p>
            <a:pPr lvl="0" indent="-323850">
              <a:buSzPts val="1500"/>
              <a:buChar char="➔"/>
            </a:pPr>
            <a:r>
              <a:rPr lang="en-IN" sz="1400" dirty="0"/>
              <a:t>Return</a:t>
            </a:r>
          </a:p>
          <a:p>
            <a:pPr lvl="0" indent="-323850">
              <a:buSzPts val="1500"/>
              <a:buChar char="➔"/>
            </a:pPr>
            <a:r>
              <a:rPr lang="en-IN" sz="1400" dirty="0"/>
              <a:t>Reminder</a:t>
            </a:r>
            <a:endParaRPr lang="en-IN" dirty="0"/>
          </a:p>
        </p:txBody>
      </p:sp>
    </p:spTree>
    <p:extLst>
      <p:ext uri="{BB962C8B-B14F-4D97-AF65-F5344CB8AC3E}">
        <p14:creationId xmlns:p14="http://schemas.microsoft.com/office/powerpoint/2010/main" val="33057437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1F470-0794-4B3C-BE5A-BEF5902245D8}"/>
              </a:ext>
            </a:extLst>
          </p:cNvPr>
          <p:cNvSpPr>
            <a:spLocks noGrp="1"/>
          </p:cNvSpPr>
          <p:nvPr>
            <p:ph type="title"/>
          </p:nvPr>
        </p:nvSpPr>
        <p:spPr>
          <a:xfrm>
            <a:off x="729325" y="429600"/>
            <a:ext cx="7688400" cy="535200"/>
          </a:xfrm>
        </p:spPr>
        <p:txBody>
          <a:bodyPr/>
          <a:lstStyle/>
          <a:p>
            <a:r>
              <a:rPr lang="en-IN" dirty="0"/>
              <a:t>UI Features</a:t>
            </a:r>
          </a:p>
        </p:txBody>
      </p:sp>
      <p:sp>
        <p:nvSpPr>
          <p:cNvPr id="3" name="Text Placeholder 2">
            <a:extLst>
              <a:ext uri="{FF2B5EF4-FFF2-40B4-BE49-F238E27FC236}">
                <a16:creationId xmlns:a16="http://schemas.microsoft.com/office/drawing/2014/main" id="{93751B1D-DC91-4C7E-806C-20EB78C60F4C}"/>
              </a:ext>
            </a:extLst>
          </p:cNvPr>
          <p:cNvSpPr>
            <a:spLocks noGrp="1"/>
          </p:cNvSpPr>
          <p:nvPr>
            <p:ph type="body" idx="1"/>
          </p:nvPr>
        </p:nvSpPr>
        <p:spPr>
          <a:xfrm>
            <a:off x="727800" y="1423612"/>
            <a:ext cx="7688399" cy="3290288"/>
          </a:xfrm>
        </p:spPr>
        <p:txBody>
          <a:bodyPr/>
          <a:lstStyle/>
          <a:p>
            <a:pPr lvl="0" indent="-323850">
              <a:buSzPts val="1500"/>
              <a:buChar char="➔"/>
            </a:pPr>
            <a:r>
              <a:rPr lang="en-IN" sz="1400" dirty="0"/>
              <a:t>Display currently issued items for students, and hostel admins and hostel details for central admin’s dashboard.</a:t>
            </a:r>
          </a:p>
          <a:p>
            <a:pPr lvl="0" indent="-323850">
              <a:buSzPts val="1500"/>
              <a:buChar char="➔"/>
            </a:pPr>
            <a:endParaRPr lang="en-IN" sz="1400" dirty="0"/>
          </a:p>
          <a:p>
            <a:pPr lvl="0" indent="-323850">
              <a:buSzPts val="1500"/>
              <a:buChar char="➔"/>
            </a:pPr>
            <a:r>
              <a:rPr lang="en-IN" sz="1400" dirty="0"/>
              <a:t> Display list of items with images in the hostel with availability status.</a:t>
            </a:r>
          </a:p>
          <a:p>
            <a:pPr lvl="0" indent="-323850">
              <a:buSzPts val="1500"/>
              <a:buChar char="➔"/>
            </a:pPr>
            <a:endParaRPr lang="en-IN" sz="1400" dirty="0"/>
          </a:p>
          <a:p>
            <a:pPr lvl="0" indent="-323850">
              <a:buSzPts val="1500"/>
              <a:buChar char="➔"/>
            </a:pPr>
            <a:r>
              <a:rPr lang="en-IN" sz="1400" dirty="0"/>
              <a:t>Facility for hostel admin to issue/return and edit an item</a:t>
            </a:r>
          </a:p>
          <a:p>
            <a:pPr lvl="0" indent="-323850">
              <a:buSzPts val="1500"/>
              <a:buChar char="➔"/>
            </a:pPr>
            <a:endParaRPr lang="en-IN" sz="1400" dirty="0"/>
          </a:p>
          <a:p>
            <a:pPr lvl="0" indent="-323850">
              <a:buSzPts val="1500"/>
              <a:buChar char="➔"/>
            </a:pPr>
            <a:r>
              <a:rPr lang="en-IN" sz="1400" dirty="0"/>
              <a:t>Facility for all types of users for changing passwords and changing username for admins.</a:t>
            </a:r>
          </a:p>
          <a:p>
            <a:pPr lvl="0" indent="-323850">
              <a:buSzPts val="1500"/>
              <a:buChar char="➔"/>
            </a:pPr>
            <a:endParaRPr lang="en-IN" sz="1400" dirty="0"/>
          </a:p>
          <a:p>
            <a:pPr lvl="0" indent="-323850">
              <a:buSzPts val="1500"/>
              <a:buChar char="➔"/>
            </a:pPr>
            <a:r>
              <a:rPr lang="en-IN" sz="1400" dirty="0"/>
              <a:t>Facility for central admin to reset password for any user in case he/she forgets it.</a:t>
            </a:r>
          </a:p>
          <a:p>
            <a:pPr marL="133350" lvl="0" indent="0">
              <a:buSzPts val="1500"/>
              <a:buNone/>
            </a:pPr>
            <a:endParaRPr lang="en-IN" sz="1400" dirty="0"/>
          </a:p>
          <a:p>
            <a:pPr lvl="0" indent="-323850">
              <a:buSzPts val="1500"/>
              <a:buChar char="➔"/>
            </a:pPr>
            <a:r>
              <a:rPr lang="en-IN" sz="1400" dirty="0"/>
              <a:t>Shows Gymkhana calendar with new upcoming activities.</a:t>
            </a:r>
          </a:p>
          <a:p>
            <a:pPr marL="133350" lvl="0" indent="0">
              <a:buSzPts val="1500"/>
              <a:buNone/>
            </a:pPr>
            <a:endParaRPr lang="en-IN" sz="1400" dirty="0"/>
          </a:p>
          <a:p>
            <a:pPr lvl="0" indent="-323850">
              <a:buSzPts val="1500"/>
              <a:buChar char="➔"/>
            </a:pPr>
            <a:r>
              <a:rPr lang="en-IN" sz="1400" dirty="0"/>
              <a:t>Shows forwarded, accepted, new and rejected forms/applications.</a:t>
            </a:r>
          </a:p>
          <a:p>
            <a:pPr lvl="0" indent="-323850">
              <a:buSzPts val="1500"/>
              <a:buChar char="➔"/>
            </a:pPr>
            <a:endParaRPr lang="en-IN" sz="1400" dirty="0"/>
          </a:p>
        </p:txBody>
      </p:sp>
    </p:spTree>
    <p:extLst>
      <p:ext uri="{BB962C8B-B14F-4D97-AF65-F5344CB8AC3E}">
        <p14:creationId xmlns:p14="http://schemas.microsoft.com/office/powerpoint/2010/main" val="22267761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71F470-0794-4B3C-BE5A-BEF5902245D8}"/>
              </a:ext>
            </a:extLst>
          </p:cNvPr>
          <p:cNvSpPr>
            <a:spLocks noGrp="1"/>
          </p:cNvSpPr>
          <p:nvPr>
            <p:ph type="title"/>
          </p:nvPr>
        </p:nvSpPr>
        <p:spPr>
          <a:xfrm>
            <a:off x="729324" y="535925"/>
            <a:ext cx="7688400" cy="535200"/>
          </a:xfrm>
        </p:spPr>
        <p:txBody>
          <a:bodyPr/>
          <a:lstStyle/>
          <a:p>
            <a:r>
              <a:rPr lang="en-IN" dirty="0"/>
              <a:t>UI Features</a:t>
            </a:r>
          </a:p>
        </p:txBody>
      </p:sp>
      <p:sp>
        <p:nvSpPr>
          <p:cNvPr id="3" name="Text Placeholder 2">
            <a:extLst>
              <a:ext uri="{FF2B5EF4-FFF2-40B4-BE49-F238E27FC236}">
                <a16:creationId xmlns:a16="http://schemas.microsoft.com/office/drawing/2014/main" id="{93751B1D-DC91-4C7E-806C-20EB78C60F4C}"/>
              </a:ext>
            </a:extLst>
          </p:cNvPr>
          <p:cNvSpPr>
            <a:spLocks noGrp="1"/>
          </p:cNvSpPr>
          <p:nvPr>
            <p:ph type="body" idx="1"/>
          </p:nvPr>
        </p:nvSpPr>
        <p:spPr>
          <a:xfrm>
            <a:off x="727800" y="1561702"/>
            <a:ext cx="7688399" cy="2261100"/>
          </a:xfrm>
        </p:spPr>
        <p:txBody>
          <a:bodyPr/>
          <a:lstStyle/>
          <a:p>
            <a:pPr lvl="0" indent="-323850">
              <a:buSzPts val="1500"/>
              <a:buChar char="➔"/>
            </a:pPr>
            <a:r>
              <a:rPr lang="en-IN" sz="1400" dirty="0"/>
              <a:t>Facility for central admin to add users be it student, office-bearers or hostel admins and give appropriate privileges to them.</a:t>
            </a:r>
          </a:p>
          <a:p>
            <a:pPr lvl="0" indent="-323850">
              <a:buSzPts val="1500"/>
              <a:buChar char="➔"/>
            </a:pPr>
            <a:endParaRPr lang="en-IN" sz="1400" dirty="0"/>
          </a:p>
          <a:p>
            <a:pPr lvl="0" indent="-323850">
              <a:buSzPts val="1500"/>
              <a:buChar char="➔"/>
            </a:pPr>
            <a:r>
              <a:rPr lang="en-IN" sz="1400" dirty="0"/>
              <a:t>Running search facility on the basis of any field</a:t>
            </a:r>
          </a:p>
          <a:p>
            <a:pPr lvl="0" indent="-323850">
              <a:buSzPts val="1500"/>
              <a:buChar char="➔"/>
            </a:pPr>
            <a:endParaRPr lang="en-IN" sz="1400" dirty="0"/>
          </a:p>
          <a:p>
            <a:pPr lvl="0" indent="-323850">
              <a:buSzPts val="1500"/>
              <a:buChar char="➔"/>
            </a:pPr>
            <a:r>
              <a:rPr lang="en-IN" sz="1400" dirty="0"/>
              <a:t>Changing the permission level of any account to restrict actions (say to prevent updating calendar) and change form assignees.</a:t>
            </a:r>
          </a:p>
          <a:p>
            <a:pPr lvl="0" indent="-323850">
              <a:buSzPts val="1500"/>
              <a:buChar char="➔"/>
            </a:pPr>
            <a:endParaRPr lang="en-IN" sz="1400" dirty="0"/>
          </a:p>
          <a:p>
            <a:pPr lvl="0" indent="-323850">
              <a:buSzPts val="1500"/>
              <a:buChar char="➔"/>
            </a:pPr>
            <a:r>
              <a:rPr lang="en-IN" sz="1400" dirty="0"/>
              <a:t>Sorting the displayed information.</a:t>
            </a:r>
          </a:p>
          <a:p>
            <a:pPr lvl="0" indent="-323850">
              <a:buSzPts val="1500"/>
              <a:buChar char="➔"/>
            </a:pPr>
            <a:endParaRPr lang="en-IN" sz="1400" dirty="0"/>
          </a:p>
          <a:p>
            <a:pPr lvl="0" indent="-323850">
              <a:buSzPts val="1500"/>
              <a:buChar char="➔"/>
            </a:pPr>
            <a:r>
              <a:rPr lang="en-IN" sz="1400" dirty="0"/>
              <a:t>Facility for a student to request the hostel to buy an item which does not exist, and upon buying the same, request can be accepted or else rejected.</a:t>
            </a:r>
          </a:p>
          <a:p>
            <a:pPr lvl="0" indent="-323850">
              <a:buSzPts val="1500"/>
              <a:buChar char="➔"/>
            </a:pPr>
            <a:endParaRPr lang="en-IN" sz="1400" dirty="0"/>
          </a:p>
          <a:p>
            <a:pPr lvl="0" indent="-323850">
              <a:buSzPts val="1500"/>
              <a:buChar char="➔"/>
            </a:pPr>
            <a:r>
              <a:rPr lang="en-IN" sz="1400" dirty="0"/>
              <a:t>Display details of Gymkhana Office Bearers for quick access to their contact information.</a:t>
            </a:r>
          </a:p>
        </p:txBody>
      </p:sp>
    </p:spTree>
    <p:extLst>
      <p:ext uri="{BB962C8B-B14F-4D97-AF65-F5344CB8AC3E}">
        <p14:creationId xmlns:p14="http://schemas.microsoft.com/office/powerpoint/2010/main" val="33828947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4">
            <a:lumMod val="75000"/>
          </a:schemeClr>
        </a:solidFill>
        <a:effectLst/>
      </p:bgPr>
    </p:bg>
    <p:spTree>
      <p:nvGrpSpPr>
        <p:cNvPr id="1" name="Shape 219"/>
        <p:cNvGrpSpPr/>
        <p:nvPr/>
      </p:nvGrpSpPr>
      <p:grpSpPr>
        <a:xfrm>
          <a:off x="0" y="0"/>
          <a:ext cx="0" cy="0"/>
          <a:chOff x="0" y="0"/>
          <a:chExt cx="0" cy="0"/>
        </a:xfrm>
      </p:grpSpPr>
      <p:sp>
        <p:nvSpPr>
          <p:cNvPr id="5" name="Google Shape;151;p19">
            <a:extLst>
              <a:ext uri="{FF2B5EF4-FFF2-40B4-BE49-F238E27FC236}">
                <a16:creationId xmlns:a16="http://schemas.microsoft.com/office/drawing/2014/main" id="{BCBCF982-E034-4131-9D36-15A94537DE87}"/>
              </a:ext>
            </a:extLst>
          </p:cNvPr>
          <p:cNvSpPr txBox="1">
            <a:spLocks/>
          </p:cNvSpPr>
          <p:nvPr/>
        </p:nvSpPr>
        <p:spPr>
          <a:xfrm>
            <a:off x="768441" y="1219675"/>
            <a:ext cx="7688400" cy="151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1pPr>
            <a:lvl2pPr marR="0" lvl="1"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2pPr>
            <a:lvl3pPr marR="0" lvl="2"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3pPr>
            <a:lvl4pPr marR="0" lvl="3"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4pPr>
            <a:lvl5pPr marR="0" lvl="4"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5pPr>
            <a:lvl6pPr marR="0" lvl="5"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6pPr>
            <a:lvl7pPr marR="0" lvl="6"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7pPr>
            <a:lvl8pPr marR="0" lvl="7"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8pPr>
            <a:lvl9pPr marR="0" lvl="8" algn="l" rtl="0">
              <a:lnSpc>
                <a:spcPct val="100000"/>
              </a:lnSpc>
              <a:spcBef>
                <a:spcPts val="0"/>
              </a:spcBef>
              <a:spcAft>
                <a:spcPts val="0"/>
              </a:spcAft>
              <a:buClr>
                <a:schemeClr val="lt1"/>
              </a:buClr>
              <a:buSzPts val="3000"/>
              <a:buFont typeface="Raleway"/>
              <a:buNone/>
              <a:defRPr sz="3000" b="1" i="0" u="none" strike="noStrike" cap="none">
                <a:solidFill>
                  <a:schemeClr val="lt1"/>
                </a:solidFill>
                <a:latin typeface="Raleway"/>
                <a:ea typeface="Raleway"/>
                <a:cs typeface="Raleway"/>
                <a:sym typeface="Raleway"/>
              </a:defRPr>
            </a:lvl9pPr>
          </a:lstStyle>
          <a:p>
            <a:r>
              <a:rPr lang="en-US" dirty="0"/>
              <a:t>Salient Features</a:t>
            </a:r>
          </a:p>
          <a:p>
            <a:endParaRPr lang="en-US" dirty="0"/>
          </a:p>
          <a:p>
            <a:endParaRPr lang="en-US" dirty="0"/>
          </a:p>
          <a:p>
            <a:endParaRPr lang="en-US" dirty="0"/>
          </a:p>
          <a:p>
            <a:endParaRPr lang="en-US" dirty="0"/>
          </a:p>
          <a:p>
            <a:pPr algn="r"/>
            <a:r>
              <a:rPr lang="en-US" sz="2400" b="0" dirty="0"/>
              <a:t>Why choose Gims?</a:t>
            </a:r>
          </a:p>
        </p:txBody>
      </p:sp>
    </p:spTree>
    <p:extLst>
      <p:ext uri="{BB962C8B-B14F-4D97-AF65-F5344CB8AC3E}">
        <p14:creationId xmlns:p14="http://schemas.microsoft.com/office/powerpoint/2010/main" val="19657062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6"/>
          <p:cNvSpPr txBox="1">
            <a:spLocks noGrp="1"/>
          </p:cNvSpPr>
          <p:nvPr>
            <p:ph type="title"/>
          </p:nvPr>
        </p:nvSpPr>
        <p:spPr>
          <a:xfrm>
            <a:off x="769200" y="5858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Salient Features</a:t>
            </a:r>
            <a:endParaRPr dirty="0"/>
          </a:p>
        </p:txBody>
      </p:sp>
      <p:sp>
        <p:nvSpPr>
          <p:cNvPr id="4" name="Google Shape;173;p23">
            <a:extLst>
              <a:ext uri="{FF2B5EF4-FFF2-40B4-BE49-F238E27FC236}">
                <a16:creationId xmlns:a16="http://schemas.microsoft.com/office/drawing/2014/main" id="{F960F4C2-F0F5-4EFF-91D2-164C672B7014}"/>
              </a:ext>
            </a:extLst>
          </p:cNvPr>
          <p:cNvSpPr txBox="1">
            <a:spLocks noGrp="1"/>
          </p:cNvSpPr>
          <p:nvPr>
            <p:ph type="body" idx="1"/>
          </p:nvPr>
        </p:nvSpPr>
        <p:spPr>
          <a:xfrm>
            <a:off x="769200" y="1280642"/>
            <a:ext cx="6839282" cy="18702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lvl="0" indent="-323850">
              <a:buSzPts val="1500"/>
              <a:buChar char="➔"/>
            </a:pPr>
            <a:r>
              <a:rPr lang="en-IN" sz="1350" dirty="0"/>
              <a:t>Distributed database for load balancing and optimising performance.</a:t>
            </a:r>
          </a:p>
          <a:p>
            <a:pPr lvl="0" indent="-323850">
              <a:buSzPts val="1500"/>
              <a:buChar char="➔"/>
            </a:pPr>
            <a:r>
              <a:rPr lang="en-IN" sz="1350" dirty="0"/>
              <a:t>Password hashing using bcrypt algorithm instead of md5 hashing which can be broken into using brute force with advanced computing resources.</a:t>
            </a:r>
          </a:p>
          <a:p>
            <a:pPr lvl="0" indent="-323850">
              <a:buSzPts val="1500"/>
              <a:buChar char="➔"/>
            </a:pPr>
            <a:r>
              <a:rPr lang="en-IN" sz="1350" dirty="0"/>
              <a:t>An email service for students when an item is issued or returned and reminders when an issued item is soon going to be due.</a:t>
            </a:r>
          </a:p>
          <a:p>
            <a:pPr lvl="0" indent="-323850">
              <a:buSzPts val="1500"/>
              <a:buChar char="➔"/>
            </a:pPr>
            <a:r>
              <a:rPr lang="en-IN" sz="1350" dirty="0"/>
              <a:t>Request an item feature for students.</a:t>
            </a:r>
          </a:p>
          <a:p>
            <a:pPr lvl="0" indent="-323850">
              <a:buSzPts val="1500"/>
              <a:buChar char="➔"/>
            </a:pPr>
            <a:r>
              <a:rPr lang="en-IN" sz="1350" dirty="0"/>
              <a:t>Different access levels provide more security and allow only authorised access to data based on privilege level.</a:t>
            </a:r>
          </a:p>
          <a:p>
            <a:pPr lvl="0" indent="-323850">
              <a:buSzPts val="1500"/>
              <a:buChar char="➔"/>
            </a:pPr>
            <a:r>
              <a:rPr lang="en-IN" sz="1350" dirty="0"/>
              <a:t>Save the hassle of running around and filling papers by filling forms directly in browser. No need to figure out who to submit the forms to either, as it is set by administration.</a:t>
            </a:r>
          </a:p>
          <a:p>
            <a:pPr lvl="0" indent="-323850">
              <a:buSzPts val="1500"/>
              <a:buChar char="➔"/>
            </a:pPr>
            <a:r>
              <a:rPr lang="en-IN" sz="1350" dirty="0"/>
              <a:t>Images directly stored to directory and not in database to reduce unnecessary overheads.</a:t>
            </a:r>
          </a:p>
          <a:p>
            <a:pPr lvl="0" indent="-323850">
              <a:buSzPts val="1500"/>
              <a:buChar char="➔"/>
            </a:pPr>
            <a:r>
              <a:rPr lang="en-IN" sz="1350" dirty="0"/>
              <a:t>Modular, extensible design.</a:t>
            </a:r>
          </a:p>
        </p:txBody>
      </p:sp>
    </p:spTree>
    <p:extLst>
      <p:ext uri="{BB962C8B-B14F-4D97-AF65-F5344CB8AC3E}">
        <p14:creationId xmlns:p14="http://schemas.microsoft.com/office/powerpoint/2010/main" val="960993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6"/>
          <p:cNvSpPr txBox="1">
            <a:spLocks noGrp="1"/>
          </p:cNvSpPr>
          <p:nvPr>
            <p:ph type="title"/>
          </p:nvPr>
        </p:nvSpPr>
        <p:spPr>
          <a:xfrm>
            <a:off x="654125" y="565425"/>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Team Members</a:t>
            </a:r>
            <a:endParaRPr dirty="0"/>
          </a:p>
        </p:txBody>
      </p:sp>
      <p:pic>
        <p:nvPicPr>
          <p:cNvPr id="3" name="Picture 2">
            <a:extLst>
              <a:ext uri="{FF2B5EF4-FFF2-40B4-BE49-F238E27FC236}">
                <a16:creationId xmlns:a16="http://schemas.microsoft.com/office/drawing/2014/main" id="{3ADFF30F-3169-44DC-B39E-0B3CA70055B8}"/>
              </a:ext>
            </a:extLst>
          </p:cNvPr>
          <p:cNvPicPr>
            <a:picLocks noChangeAspect="1"/>
          </p:cNvPicPr>
          <p:nvPr/>
        </p:nvPicPr>
        <p:blipFill>
          <a:blip r:embed="rId3"/>
          <a:stretch>
            <a:fillRect/>
          </a:stretch>
        </p:blipFill>
        <p:spPr>
          <a:xfrm>
            <a:off x="1765005" y="1446028"/>
            <a:ext cx="5762846" cy="2721935"/>
          </a:xfrm>
          <a:prstGeom prst="rect">
            <a:avLst/>
          </a:prstGeom>
        </p:spPr>
      </p:pic>
      <p:sp>
        <p:nvSpPr>
          <p:cNvPr id="6" name="Google Shape;173;p23">
            <a:extLst>
              <a:ext uri="{FF2B5EF4-FFF2-40B4-BE49-F238E27FC236}">
                <a16:creationId xmlns:a16="http://schemas.microsoft.com/office/drawing/2014/main" id="{0E686285-9E19-456E-89E7-53085A889F6F}"/>
              </a:ext>
            </a:extLst>
          </p:cNvPr>
          <p:cNvSpPr txBox="1">
            <a:spLocks noGrp="1"/>
          </p:cNvSpPr>
          <p:nvPr>
            <p:ph type="body" idx="1"/>
          </p:nvPr>
        </p:nvSpPr>
        <p:spPr>
          <a:xfrm>
            <a:off x="1275907" y="4359349"/>
            <a:ext cx="7066919" cy="62732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33350" lvl="0" indent="0">
              <a:buSzPts val="1500"/>
              <a:buNone/>
            </a:pPr>
            <a:r>
              <a:rPr lang="en-IN" sz="1500" dirty="0"/>
              <a:t>Tummala Madhav      Saksham Arneja          Aman Pratap Singh          Aditya Pal</a:t>
            </a:r>
          </a:p>
          <a:p>
            <a:pPr marL="133350" indent="0">
              <a:buSzPts val="1500"/>
              <a:buNone/>
            </a:pPr>
            <a:r>
              <a:rPr lang="en-IN" sz="1500" dirty="0"/>
              <a:t>16CS01041                   16CS01042	    16CS01011	16CS01017</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Demo</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lang="en-IN"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r" rtl="0">
              <a:spcBef>
                <a:spcPts val="0"/>
              </a:spcBef>
              <a:spcAft>
                <a:spcPts val="0"/>
              </a:spcAft>
              <a:buNone/>
            </a:pPr>
            <a:r>
              <a:rPr lang="en-IN" sz="2400" b="0" dirty="0"/>
              <a:t>It’s show time</a:t>
            </a:r>
            <a:r>
              <a:rPr lang="en" sz="2400" b="0" dirty="0"/>
              <a:t>.</a:t>
            </a:r>
            <a:endParaRPr sz="2400" b="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4"/>
        <p:cNvGrpSpPr/>
        <p:nvPr/>
      </p:nvGrpSpPr>
      <p:grpSpPr>
        <a:xfrm>
          <a:off x="0" y="0"/>
          <a:ext cx="0" cy="0"/>
          <a:chOff x="0" y="0"/>
          <a:chExt cx="0" cy="0"/>
        </a:xfrm>
      </p:grpSpPr>
      <p:sp>
        <p:nvSpPr>
          <p:cNvPr id="145" name="Google Shape;145;p18"/>
          <p:cNvSpPr txBox="1">
            <a:spLocks noGrp="1"/>
          </p:cNvSpPr>
          <p:nvPr>
            <p:ph type="title"/>
          </p:nvPr>
        </p:nvSpPr>
        <p:spPr>
          <a:xfrm>
            <a:off x="729450" y="1322450"/>
            <a:ext cx="28599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Outline</a:t>
            </a:r>
            <a:endParaRPr dirty="0"/>
          </a:p>
        </p:txBody>
      </p:sp>
      <p:sp>
        <p:nvSpPr>
          <p:cNvPr id="146" name="Google Shape;146;p18"/>
          <p:cNvSpPr txBox="1">
            <a:spLocks noGrp="1"/>
          </p:cNvSpPr>
          <p:nvPr>
            <p:ph type="subTitle" idx="4294967295"/>
          </p:nvPr>
        </p:nvSpPr>
        <p:spPr>
          <a:xfrm>
            <a:off x="3997841" y="452684"/>
            <a:ext cx="4416709" cy="4153071"/>
          </a:xfrm>
          <a:prstGeom prst="rect">
            <a:avLst/>
          </a:prstGeom>
        </p:spPr>
        <p:txBody>
          <a:bodyPr spcFirstLastPara="1" wrap="square" lIns="91425" tIns="91425" rIns="91425" bIns="91425" anchor="t" anchorCtr="0">
            <a:noAutofit/>
          </a:bodyPr>
          <a:lstStyle/>
          <a:p>
            <a:pPr marL="0" lvl="0" indent="0">
              <a:spcBef>
                <a:spcPts val="1600"/>
              </a:spcBef>
              <a:buNone/>
            </a:pPr>
            <a:r>
              <a:rPr lang="en-US" sz="2100" dirty="0">
                <a:solidFill>
                  <a:schemeClr val="bg1"/>
                </a:solidFill>
              </a:rPr>
              <a:t>Problem Statement and Use Cases</a:t>
            </a:r>
          </a:p>
          <a:p>
            <a:pPr marL="0" lvl="0" indent="0">
              <a:spcBef>
                <a:spcPts val="1600"/>
              </a:spcBef>
              <a:buNone/>
            </a:pPr>
            <a:r>
              <a:rPr lang="en-US" sz="2100" dirty="0">
                <a:solidFill>
                  <a:schemeClr val="bg1"/>
                </a:solidFill>
              </a:rPr>
              <a:t>Requirement specifications</a:t>
            </a:r>
          </a:p>
          <a:p>
            <a:pPr marL="0" lvl="0" indent="0">
              <a:spcBef>
                <a:spcPts val="1600"/>
              </a:spcBef>
              <a:buNone/>
            </a:pPr>
            <a:r>
              <a:rPr lang="en-US" sz="2100" dirty="0">
                <a:solidFill>
                  <a:schemeClr val="bg1"/>
                </a:solidFill>
              </a:rPr>
              <a:t>Technology Stack</a:t>
            </a:r>
          </a:p>
          <a:p>
            <a:pPr marL="0" lvl="0" indent="0">
              <a:spcBef>
                <a:spcPts val="1600"/>
              </a:spcBef>
              <a:buNone/>
            </a:pPr>
            <a:r>
              <a:rPr lang="en-US" sz="2100" dirty="0">
                <a:solidFill>
                  <a:schemeClr val="bg1"/>
                </a:solidFill>
              </a:rPr>
              <a:t>Database Design</a:t>
            </a:r>
          </a:p>
          <a:p>
            <a:pPr marL="0" lvl="0" indent="0">
              <a:spcBef>
                <a:spcPts val="1600"/>
              </a:spcBef>
              <a:buNone/>
            </a:pPr>
            <a:r>
              <a:rPr lang="en-US" sz="2100" dirty="0">
                <a:solidFill>
                  <a:schemeClr val="bg1"/>
                </a:solidFill>
              </a:rPr>
              <a:t>Application Implementation</a:t>
            </a:r>
            <a:endParaRPr lang="en-IN" sz="2100" dirty="0">
              <a:solidFill>
                <a:schemeClr val="bg1"/>
              </a:solidFill>
            </a:endParaRPr>
          </a:p>
          <a:p>
            <a:pPr marL="0" lvl="0" indent="0" algn="l" rtl="0">
              <a:spcBef>
                <a:spcPts val="1600"/>
              </a:spcBef>
              <a:spcAft>
                <a:spcPts val="0"/>
              </a:spcAft>
              <a:buNone/>
            </a:pPr>
            <a:r>
              <a:rPr lang="en-IN" sz="2100" dirty="0">
                <a:solidFill>
                  <a:schemeClr val="bg1"/>
                </a:solidFill>
              </a:rPr>
              <a:t>Salient Features</a:t>
            </a:r>
          </a:p>
          <a:p>
            <a:pPr marL="0" lvl="0" indent="0" algn="l" rtl="0">
              <a:spcBef>
                <a:spcPts val="1600"/>
              </a:spcBef>
              <a:spcAft>
                <a:spcPts val="0"/>
              </a:spcAft>
              <a:buNone/>
            </a:pPr>
            <a:r>
              <a:rPr lang="en-IN" sz="2100" dirty="0">
                <a:solidFill>
                  <a:schemeClr val="bg1"/>
                </a:solidFill>
              </a:rPr>
              <a:t>Demo</a:t>
            </a:r>
            <a:endParaRPr sz="2100"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9"/>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Problem</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r" rtl="0">
              <a:spcBef>
                <a:spcPts val="0"/>
              </a:spcBef>
              <a:spcAft>
                <a:spcPts val="0"/>
              </a:spcAft>
              <a:buNone/>
            </a:pPr>
            <a:r>
              <a:rPr lang="en" sz="2400" b="0" dirty="0"/>
              <a:t>Necessity is the mother of invention.</a:t>
            </a:r>
            <a:endParaRPr sz="2400" b="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0"/>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 statement </a:t>
            </a:r>
            <a:r>
              <a:rPr lang="en-IN" dirty="0"/>
              <a:t>and use cases</a:t>
            </a:r>
            <a:endParaRPr dirty="0"/>
          </a:p>
        </p:txBody>
      </p:sp>
      <p:sp>
        <p:nvSpPr>
          <p:cNvPr id="157" name="Google Shape;157;p20"/>
          <p:cNvSpPr txBox="1">
            <a:spLocks noGrp="1"/>
          </p:cNvSpPr>
          <p:nvPr>
            <p:ph type="body" idx="2"/>
          </p:nvPr>
        </p:nvSpPr>
        <p:spPr>
          <a:xfrm>
            <a:off x="4726134" y="100226"/>
            <a:ext cx="4238700" cy="4907709"/>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dk1"/>
              </a:buClr>
              <a:buSzPts val="1400"/>
              <a:buChar char="●"/>
            </a:pPr>
            <a:r>
              <a:rPr lang="en-IN" sz="1400" b="1" dirty="0">
                <a:solidFill>
                  <a:schemeClr val="dk1"/>
                </a:solidFill>
              </a:rPr>
              <a:t>Unfortunately, IIT Bhubaneswar lacks a proper system for management of </a:t>
            </a:r>
            <a:r>
              <a:rPr lang="en" sz="1400" b="1" dirty="0">
                <a:solidFill>
                  <a:schemeClr val="dk1"/>
                </a:solidFill>
              </a:rPr>
              <a:t>the </a:t>
            </a:r>
            <a:r>
              <a:rPr lang="en-IN" sz="1400" b="1" dirty="0">
                <a:solidFill>
                  <a:schemeClr val="dk1"/>
                </a:solidFill>
              </a:rPr>
              <a:t>resources held by the Students’ Gymkhana</a:t>
            </a:r>
            <a:endParaRPr sz="1400" b="1" dirty="0">
              <a:solidFill>
                <a:schemeClr val="dk1"/>
              </a:solidFill>
            </a:endParaRPr>
          </a:p>
          <a:p>
            <a:pPr marL="457200" lvl="0" indent="0" algn="l" rtl="0">
              <a:spcBef>
                <a:spcPts val="1000"/>
              </a:spcBef>
              <a:spcAft>
                <a:spcPts val="0"/>
              </a:spcAft>
              <a:buNone/>
            </a:pPr>
            <a:endParaRPr sz="100" b="1" dirty="0">
              <a:solidFill>
                <a:schemeClr val="dk1"/>
              </a:solidFill>
            </a:endParaRPr>
          </a:p>
          <a:p>
            <a:pPr marL="457200" lvl="0" indent="-317500" algn="l" rtl="0">
              <a:spcBef>
                <a:spcPts val="1000"/>
              </a:spcBef>
              <a:spcAft>
                <a:spcPts val="0"/>
              </a:spcAft>
              <a:buClr>
                <a:schemeClr val="dk1"/>
              </a:buClr>
              <a:buSzPts val="1400"/>
              <a:buChar char="●"/>
            </a:pPr>
            <a:r>
              <a:rPr lang="en" sz="1400" b="1" dirty="0">
                <a:solidFill>
                  <a:schemeClr val="dk1"/>
                </a:solidFill>
              </a:rPr>
              <a:t>We want</a:t>
            </a:r>
            <a:r>
              <a:rPr lang="en-IN" sz="1400" b="1" dirty="0">
                <a:solidFill>
                  <a:schemeClr val="dk1"/>
                </a:solidFill>
              </a:rPr>
              <a:t>ed</a:t>
            </a:r>
            <a:r>
              <a:rPr lang="en" sz="1400" b="1" dirty="0">
                <a:solidFill>
                  <a:schemeClr val="dk1"/>
                </a:solidFill>
              </a:rPr>
              <a:t> to create a </a:t>
            </a:r>
            <a:r>
              <a:rPr lang="en-IN" sz="1400" b="1" dirty="0">
                <a:solidFill>
                  <a:schemeClr val="dk1"/>
                </a:solidFill>
              </a:rPr>
              <a:t>robust, secure and easy to use </a:t>
            </a:r>
            <a:r>
              <a:rPr lang="en" sz="1400" b="1" dirty="0">
                <a:solidFill>
                  <a:schemeClr val="dk1"/>
                </a:solidFill>
              </a:rPr>
              <a:t> </a:t>
            </a:r>
            <a:r>
              <a:rPr lang="en-IN" sz="1400" b="1" dirty="0">
                <a:solidFill>
                  <a:schemeClr val="dk1"/>
                </a:solidFill>
              </a:rPr>
              <a:t>system</a:t>
            </a:r>
            <a:r>
              <a:rPr lang="en" sz="1400" b="1" dirty="0">
                <a:solidFill>
                  <a:schemeClr val="dk1"/>
                </a:solidFill>
              </a:rPr>
              <a:t> that can be used </a:t>
            </a:r>
            <a:r>
              <a:rPr lang="en-IN" sz="1400" b="1" dirty="0">
                <a:solidFill>
                  <a:schemeClr val="dk1"/>
                </a:solidFill>
              </a:rPr>
              <a:t>for</a:t>
            </a:r>
            <a:r>
              <a:rPr lang="en" sz="1400" b="1" dirty="0">
                <a:solidFill>
                  <a:schemeClr val="dk1"/>
                </a:solidFill>
              </a:rPr>
              <a:t>:</a:t>
            </a:r>
            <a:endParaRPr sz="1400" b="1" dirty="0">
              <a:solidFill>
                <a:schemeClr val="dk1"/>
              </a:solidFill>
            </a:endParaRPr>
          </a:p>
          <a:p>
            <a:pPr lvl="1" indent="-317500">
              <a:spcBef>
                <a:spcPts val="0"/>
              </a:spcBef>
              <a:buClr>
                <a:schemeClr val="dk1"/>
              </a:buClr>
              <a:buSzPts val="1400"/>
            </a:pPr>
            <a:r>
              <a:rPr lang="en-IN" sz="1400" b="1" dirty="0">
                <a:solidFill>
                  <a:schemeClr val="dk1"/>
                </a:solidFill>
              </a:rPr>
              <a:t>Student access to real time availability of equipment available for issuing</a:t>
            </a:r>
          </a:p>
          <a:p>
            <a:pPr marL="914400" lvl="1" indent="-317500" algn="l" rtl="0">
              <a:spcBef>
                <a:spcPts val="0"/>
              </a:spcBef>
              <a:spcAft>
                <a:spcPts val="0"/>
              </a:spcAft>
              <a:buClr>
                <a:schemeClr val="dk1"/>
              </a:buClr>
              <a:buSzPts val="1400"/>
              <a:buChar char="○"/>
            </a:pPr>
            <a:r>
              <a:rPr lang="en-IN" sz="1400" b="1" dirty="0">
                <a:solidFill>
                  <a:schemeClr val="dk1"/>
                </a:solidFill>
              </a:rPr>
              <a:t>Equipment inventory management at hostel Gymkhana office with tracking of available, issued and damaged items</a:t>
            </a:r>
            <a:endParaRPr sz="1400" b="1" dirty="0">
              <a:solidFill>
                <a:schemeClr val="dk1"/>
              </a:solidFill>
            </a:endParaRPr>
          </a:p>
          <a:p>
            <a:pPr marL="914400" lvl="1" indent="-317500" algn="l" rtl="0">
              <a:spcBef>
                <a:spcPts val="0"/>
              </a:spcBef>
              <a:spcAft>
                <a:spcPts val="0"/>
              </a:spcAft>
              <a:buClr>
                <a:schemeClr val="dk1"/>
              </a:buClr>
              <a:buSzPts val="1400"/>
              <a:buChar char="○"/>
            </a:pPr>
            <a:r>
              <a:rPr lang="en" sz="1400" b="1" dirty="0">
                <a:solidFill>
                  <a:schemeClr val="dk1"/>
                </a:solidFill>
              </a:rPr>
              <a:t>Allow </a:t>
            </a:r>
            <a:r>
              <a:rPr lang="en-IN" sz="1400" b="1" dirty="0">
                <a:solidFill>
                  <a:schemeClr val="dk1"/>
                </a:solidFill>
              </a:rPr>
              <a:t>a central</a:t>
            </a:r>
            <a:r>
              <a:rPr lang="en" sz="1400" b="1" dirty="0">
                <a:solidFill>
                  <a:schemeClr val="dk1"/>
                </a:solidFill>
              </a:rPr>
              <a:t> administrator to </a:t>
            </a:r>
            <a:r>
              <a:rPr lang="en-IN" sz="1400" b="1" dirty="0">
                <a:solidFill>
                  <a:schemeClr val="dk1"/>
                </a:solidFill>
              </a:rPr>
              <a:t>manage accounts of all stakeholders</a:t>
            </a:r>
            <a:endParaRPr sz="1400" b="1" dirty="0">
              <a:solidFill>
                <a:schemeClr val="dk1"/>
              </a:solidFill>
            </a:endParaRPr>
          </a:p>
          <a:p>
            <a:pPr marL="914400" lvl="1" indent="-317500" algn="l" rtl="0">
              <a:spcBef>
                <a:spcPts val="0"/>
              </a:spcBef>
              <a:spcAft>
                <a:spcPts val="0"/>
              </a:spcAft>
              <a:buClr>
                <a:schemeClr val="dk1"/>
              </a:buClr>
              <a:buSzPts val="1400"/>
              <a:buChar char="○"/>
            </a:pPr>
            <a:r>
              <a:rPr lang="en" sz="1400" b="1" dirty="0">
                <a:solidFill>
                  <a:schemeClr val="dk1"/>
                </a:solidFill>
              </a:rPr>
              <a:t>Allow </a:t>
            </a:r>
            <a:r>
              <a:rPr lang="en-IN" sz="1400" b="1" dirty="0">
                <a:solidFill>
                  <a:schemeClr val="dk1"/>
                </a:solidFill>
              </a:rPr>
              <a:t>requests from students for buying new items in future</a:t>
            </a:r>
          </a:p>
          <a:p>
            <a:pPr marL="914400" lvl="1" indent="-317500" algn="l" rtl="0">
              <a:spcBef>
                <a:spcPts val="0"/>
              </a:spcBef>
              <a:spcAft>
                <a:spcPts val="0"/>
              </a:spcAft>
              <a:buClr>
                <a:schemeClr val="dk1"/>
              </a:buClr>
              <a:buSzPts val="1400"/>
              <a:buChar char="○"/>
            </a:pPr>
            <a:r>
              <a:rPr lang="en-IN" sz="1400" b="1" dirty="0">
                <a:solidFill>
                  <a:schemeClr val="dk1"/>
                </a:solidFill>
              </a:rPr>
              <a:t>Allow students to fill certain forms (like CC requisition form) directly in their browser and send it for approval so that a printout can be taken.</a:t>
            </a:r>
            <a:endParaRPr sz="1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150"/>
        <p:cNvGrpSpPr/>
        <p:nvPr/>
      </p:nvGrpSpPr>
      <p:grpSpPr>
        <a:xfrm>
          <a:off x="0" y="0"/>
          <a:ext cx="0" cy="0"/>
          <a:chOff x="0" y="0"/>
          <a:chExt cx="0" cy="0"/>
        </a:xfrm>
      </p:grpSpPr>
      <p:sp>
        <p:nvSpPr>
          <p:cNvPr id="151" name="Google Shape;151;p19"/>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lvl="0"/>
            <a:r>
              <a:rPr lang="en" dirty="0"/>
              <a:t>Requirement Specifications</a:t>
            </a:r>
            <a:br>
              <a:rPr lang="en" dirty="0"/>
            </a:br>
            <a:br>
              <a:rPr lang="en" dirty="0"/>
            </a:b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r" rtl="0">
              <a:spcBef>
                <a:spcPts val="0"/>
              </a:spcBef>
              <a:spcAft>
                <a:spcPts val="0"/>
              </a:spcAft>
              <a:buNone/>
            </a:pPr>
            <a:r>
              <a:rPr lang="en-IN" sz="2400" b="0" dirty="0"/>
              <a:t>What do we need?</a:t>
            </a:r>
            <a:endParaRPr sz="2400" b="0" dirty="0"/>
          </a:p>
        </p:txBody>
      </p:sp>
    </p:spTree>
    <p:extLst>
      <p:ext uri="{BB962C8B-B14F-4D97-AF65-F5344CB8AC3E}">
        <p14:creationId xmlns:p14="http://schemas.microsoft.com/office/powerpoint/2010/main" val="16319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Google Shape;173;p23"/>
          <p:cNvSpPr txBox="1">
            <a:spLocks noGrp="1"/>
          </p:cNvSpPr>
          <p:nvPr>
            <p:ph type="body" idx="1"/>
          </p:nvPr>
        </p:nvSpPr>
        <p:spPr>
          <a:xfrm>
            <a:off x="727650" y="1495390"/>
            <a:ext cx="7688700" cy="5352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IN" sz="1500" dirty="0"/>
              <a:t>I</a:t>
            </a:r>
            <a:r>
              <a:rPr lang="en" sz="1500" dirty="0"/>
              <a:t>nformation ab</a:t>
            </a:r>
            <a:r>
              <a:rPr lang="en-IN" sz="1500" dirty="0"/>
              <a:t>out all the equipment that the Gymkhana currently owns.</a:t>
            </a:r>
          </a:p>
          <a:p>
            <a:pPr indent="-323850">
              <a:buSzPts val="1500"/>
              <a:buFont typeface="Lato"/>
              <a:buChar char="➔"/>
            </a:pPr>
            <a:r>
              <a:rPr lang="en-IN" sz="1500" dirty="0"/>
              <a:t>I</a:t>
            </a:r>
            <a:r>
              <a:rPr lang="en" sz="1500" dirty="0"/>
              <a:t>nformation ab</a:t>
            </a:r>
            <a:r>
              <a:rPr lang="en-IN" sz="1500" dirty="0"/>
              <a:t>out all the students(roll no., name, hostel and email-id) in the institute.</a:t>
            </a:r>
          </a:p>
          <a:p>
            <a:pPr indent="-323850">
              <a:buSzPts val="1500"/>
              <a:buFont typeface="Lato"/>
              <a:buChar char="➔"/>
            </a:pPr>
            <a:r>
              <a:rPr lang="en-IN" sz="1500" dirty="0"/>
              <a:t>The hierarchy (what should be assigned to whom)</a:t>
            </a:r>
          </a:p>
        </p:txBody>
      </p:sp>
      <p:sp>
        <p:nvSpPr>
          <p:cNvPr id="174" name="Google Shape;174;p23"/>
          <p:cNvSpPr txBox="1">
            <a:spLocks noGrp="1"/>
          </p:cNvSpPr>
          <p:nvPr>
            <p:ph type="title"/>
          </p:nvPr>
        </p:nvSpPr>
        <p:spPr>
          <a:xfrm>
            <a:off x="727650" y="6124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Data Requirements</a:t>
            </a:r>
            <a:endParaRPr dirty="0"/>
          </a:p>
        </p:txBody>
      </p:sp>
      <p:sp>
        <p:nvSpPr>
          <p:cNvPr id="4" name="Google Shape;173;p23">
            <a:extLst>
              <a:ext uri="{FF2B5EF4-FFF2-40B4-BE49-F238E27FC236}">
                <a16:creationId xmlns:a16="http://schemas.microsoft.com/office/drawing/2014/main" id="{C67E3FD4-3C51-473D-93B9-370ABBD724D8}"/>
              </a:ext>
            </a:extLst>
          </p:cNvPr>
          <p:cNvSpPr txBox="1">
            <a:spLocks/>
          </p:cNvSpPr>
          <p:nvPr/>
        </p:nvSpPr>
        <p:spPr>
          <a:xfrm>
            <a:off x="727650" y="3382257"/>
            <a:ext cx="7688700" cy="535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lvl="0" indent="-323850">
              <a:buSzPts val="1500"/>
              <a:buChar char="➔"/>
            </a:pPr>
            <a:r>
              <a:rPr lang="en-IN" sz="1500" dirty="0"/>
              <a:t>An apache web server with php, shell executable rights and MySQL databases.</a:t>
            </a:r>
          </a:p>
          <a:p>
            <a:pPr lvl="0" indent="-323850">
              <a:buSzPts val="1500"/>
              <a:buChar char="➔"/>
            </a:pPr>
            <a:r>
              <a:rPr lang="en-IN" sz="1500" dirty="0"/>
              <a:t>Cron job running the mail services.</a:t>
            </a:r>
          </a:p>
        </p:txBody>
      </p:sp>
      <p:sp>
        <p:nvSpPr>
          <p:cNvPr id="5" name="Google Shape;174;p23">
            <a:extLst>
              <a:ext uri="{FF2B5EF4-FFF2-40B4-BE49-F238E27FC236}">
                <a16:creationId xmlns:a16="http://schemas.microsoft.com/office/drawing/2014/main" id="{AD66009B-18F8-41E5-851F-A3C54D3597B2}"/>
              </a:ext>
            </a:extLst>
          </p:cNvPr>
          <p:cNvSpPr txBox="1">
            <a:spLocks/>
          </p:cNvSpPr>
          <p:nvPr/>
        </p:nvSpPr>
        <p:spPr>
          <a:xfrm>
            <a:off x="727650" y="2452793"/>
            <a:ext cx="7688700" cy="5352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1pPr>
            <a:lvl2pPr marR="0" lvl="1"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2pPr>
            <a:lvl3pPr marR="0" lvl="2"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3pPr>
            <a:lvl4pPr marR="0" lvl="3"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4pPr>
            <a:lvl5pPr marR="0" lvl="4"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5pPr>
            <a:lvl6pPr marR="0" lvl="5"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6pPr>
            <a:lvl7pPr marR="0" lvl="6"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7pPr>
            <a:lvl8pPr marR="0" lvl="7"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8pPr>
            <a:lvl9pPr marR="0" lvl="8" algn="l" rtl="0">
              <a:lnSpc>
                <a:spcPct val="100000"/>
              </a:lnSpc>
              <a:spcBef>
                <a:spcPts val="0"/>
              </a:spcBef>
              <a:spcAft>
                <a:spcPts val="0"/>
              </a:spcAft>
              <a:buClr>
                <a:schemeClr val="dk2"/>
              </a:buClr>
              <a:buSzPts val="3000"/>
              <a:buFont typeface="Raleway"/>
              <a:buNone/>
              <a:defRPr sz="3000" b="1" i="0" u="none" strike="noStrike" cap="none">
                <a:solidFill>
                  <a:schemeClr val="dk2"/>
                </a:solidFill>
                <a:latin typeface="Raleway"/>
                <a:ea typeface="Raleway"/>
                <a:cs typeface="Raleway"/>
                <a:sym typeface="Raleway"/>
              </a:defRPr>
            </a:lvl9pPr>
          </a:lstStyle>
          <a:p>
            <a:r>
              <a:rPr lang="en-IN" dirty="0"/>
              <a:t>Application Requirements</a:t>
            </a:r>
          </a:p>
        </p:txBody>
      </p:sp>
      <p:pic>
        <p:nvPicPr>
          <p:cNvPr id="3" name="Picture 2">
            <a:extLst>
              <a:ext uri="{FF2B5EF4-FFF2-40B4-BE49-F238E27FC236}">
                <a16:creationId xmlns:a16="http://schemas.microsoft.com/office/drawing/2014/main" id="{78E59AC5-EF3E-4AD0-BB6B-E0932D833C46}"/>
              </a:ext>
            </a:extLst>
          </p:cNvPr>
          <p:cNvPicPr>
            <a:picLocks noChangeAspect="1"/>
          </p:cNvPicPr>
          <p:nvPr/>
        </p:nvPicPr>
        <p:blipFill>
          <a:blip r:embed="rId3"/>
          <a:stretch>
            <a:fillRect/>
          </a:stretch>
        </p:blipFill>
        <p:spPr>
          <a:xfrm>
            <a:off x="727650" y="3040257"/>
            <a:ext cx="990600" cy="1905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50"/>
        <p:cNvGrpSpPr/>
        <p:nvPr/>
      </p:nvGrpSpPr>
      <p:grpSpPr>
        <a:xfrm>
          <a:off x="0" y="0"/>
          <a:ext cx="0" cy="0"/>
          <a:chOff x="0" y="0"/>
          <a:chExt cx="0" cy="0"/>
        </a:xfrm>
      </p:grpSpPr>
      <p:sp>
        <p:nvSpPr>
          <p:cNvPr id="151" name="Google Shape;151;p19"/>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lvl="0"/>
            <a:r>
              <a:rPr lang="en" dirty="0"/>
              <a:t>Technology Stack</a:t>
            </a:r>
            <a:br>
              <a:rPr lang="en" dirty="0"/>
            </a:br>
            <a:br>
              <a:rPr lang="en" dirty="0"/>
            </a:b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r" rtl="0">
              <a:spcBef>
                <a:spcPts val="0"/>
              </a:spcBef>
              <a:spcAft>
                <a:spcPts val="0"/>
              </a:spcAft>
              <a:buNone/>
            </a:pPr>
            <a:r>
              <a:rPr lang="en-IN" sz="2400" b="0" dirty="0"/>
              <a:t>The building blocks.</a:t>
            </a:r>
            <a:endParaRPr sz="2400" b="0" dirty="0"/>
          </a:p>
        </p:txBody>
      </p:sp>
    </p:spTree>
    <p:extLst>
      <p:ext uri="{BB962C8B-B14F-4D97-AF65-F5344CB8AC3E}">
        <p14:creationId xmlns:p14="http://schemas.microsoft.com/office/powerpoint/2010/main" val="177819928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26"/>
          <p:cNvSpPr txBox="1">
            <a:spLocks noGrp="1"/>
          </p:cNvSpPr>
          <p:nvPr>
            <p:ph type="title"/>
          </p:nvPr>
        </p:nvSpPr>
        <p:spPr>
          <a:xfrm>
            <a:off x="769200" y="585850"/>
            <a:ext cx="7688700" cy="535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Technology Stack</a:t>
            </a:r>
            <a:endParaRPr dirty="0"/>
          </a:p>
        </p:txBody>
      </p:sp>
      <p:sp>
        <p:nvSpPr>
          <p:cNvPr id="4" name="Google Shape;173;p23">
            <a:extLst>
              <a:ext uri="{FF2B5EF4-FFF2-40B4-BE49-F238E27FC236}">
                <a16:creationId xmlns:a16="http://schemas.microsoft.com/office/drawing/2014/main" id="{F960F4C2-F0F5-4EFF-91D2-164C672B7014}"/>
              </a:ext>
            </a:extLst>
          </p:cNvPr>
          <p:cNvSpPr txBox="1">
            <a:spLocks noGrp="1"/>
          </p:cNvSpPr>
          <p:nvPr>
            <p:ph type="body" idx="1"/>
          </p:nvPr>
        </p:nvSpPr>
        <p:spPr>
          <a:xfrm>
            <a:off x="769200" y="1503842"/>
            <a:ext cx="6839282" cy="18702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lvl="0" indent="-323850">
              <a:buSzPts val="1500"/>
              <a:buChar char="➔"/>
            </a:pPr>
            <a:r>
              <a:rPr lang="en-IN" sz="1500" dirty="0"/>
              <a:t>MySQL</a:t>
            </a:r>
          </a:p>
          <a:p>
            <a:pPr indent="-323850">
              <a:buSzPts val="1500"/>
              <a:buFont typeface="Lato"/>
              <a:buChar char="➔"/>
            </a:pPr>
            <a:r>
              <a:rPr lang="en-IN" sz="1500" dirty="0"/>
              <a:t>HTML</a:t>
            </a:r>
          </a:p>
          <a:p>
            <a:pPr indent="-323850">
              <a:buSzPts val="1500"/>
              <a:buFont typeface="Lato"/>
              <a:buChar char="➔"/>
            </a:pPr>
            <a:r>
              <a:rPr lang="en-IN" sz="1500" dirty="0"/>
              <a:t>CSS</a:t>
            </a:r>
          </a:p>
          <a:p>
            <a:pPr lvl="0" indent="-323850">
              <a:buSzPts val="1500"/>
              <a:buChar char="➔"/>
            </a:pPr>
            <a:r>
              <a:rPr lang="en-IN" sz="1500" dirty="0"/>
              <a:t>PHP</a:t>
            </a:r>
          </a:p>
          <a:p>
            <a:pPr lvl="0" indent="-323850">
              <a:buSzPts val="1500"/>
              <a:buChar char="➔"/>
            </a:pPr>
            <a:r>
              <a:rPr lang="en-IN" sz="1500" dirty="0"/>
              <a:t>JavaScript</a:t>
            </a:r>
          </a:p>
          <a:p>
            <a:pPr lvl="0" indent="-323850">
              <a:buSzPts val="1500"/>
              <a:buChar char="➔"/>
            </a:pPr>
            <a:r>
              <a:rPr lang="en-IN" sz="1500" dirty="0"/>
              <a:t>Ajax</a:t>
            </a:r>
          </a:p>
          <a:p>
            <a:pPr lvl="0" indent="-323850">
              <a:buSzPts val="1500"/>
              <a:buChar char="➔"/>
            </a:pPr>
            <a:r>
              <a:rPr lang="en-IN" sz="1500" dirty="0"/>
              <a:t>jQuery</a:t>
            </a:r>
          </a:p>
          <a:p>
            <a:pPr lvl="0" indent="-323850">
              <a:buSzPts val="1500"/>
              <a:buChar char="➔"/>
            </a:pPr>
            <a:r>
              <a:rPr lang="en-IN" sz="1500" dirty="0"/>
              <a:t>Python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Shape 150"/>
        <p:cNvGrpSpPr/>
        <p:nvPr/>
      </p:nvGrpSpPr>
      <p:grpSpPr>
        <a:xfrm>
          <a:off x="0" y="0"/>
          <a:ext cx="0" cy="0"/>
          <a:chOff x="0" y="0"/>
          <a:chExt cx="0" cy="0"/>
        </a:xfrm>
      </p:grpSpPr>
      <p:sp>
        <p:nvSpPr>
          <p:cNvPr id="151" name="Google Shape;151;p19"/>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Database Design</a:t>
            </a: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r" rtl="0">
              <a:spcBef>
                <a:spcPts val="0"/>
              </a:spcBef>
              <a:spcAft>
                <a:spcPts val="0"/>
              </a:spcAft>
              <a:buNone/>
            </a:pPr>
            <a:r>
              <a:rPr lang="en-IN" sz="2400" b="0" dirty="0"/>
              <a:t>Let your imagination run wild</a:t>
            </a:r>
            <a:r>
              <a:rPr lang="en" sz="2400" b="0" dirty="0"/>
              <a:t>.</a:t>
            </a:r>
            <a:endParaRPr sz="2400" b="0" dirty="0"/>
          </a:p>
        </p:txBody>
      </p:sp>
    </p:spTree>
    <p:extLst>
      <p:ext uri="{BB962C8B-B14F-4D97-AF65-F5344CB8AC3E}">
        <p14:creationId xmlns:p14="http://schemas.microsoft.com/office/powerpoint/2010/main" val="3058200485"/>
      </p:ext>
    </p:extLst>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246</TotalTime>
  <Words>676</Words>
  <Application>Microsoft Office PowerPoint</Application>
  <PresentationFormat>On-screen Show (16:9)</PresentationFormat>
  <Paragraphs>135</Paragraphs>
  <Slides>19</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Raleway</vt:lpstr>
      <vt:lpstr>Lato</vt:lpstr>
      <vt:lpstr>Arial</vt:lpstr>
      <vt:lpstr>Streamline</vt:lpstr>
      <vt:lpstr>Gims</vt:lpstr>
      <vt:lpstr>Outline</vt:lpstr>
      <vt:lpstr>The Problem     Necessity is the mother of invention.</vt:lpstr>
      <vt:lpstr>Problem statement and use cases</vt:lpstr>
      <vt:lpstr>Requirement Specifications     What do we need?</vt:lpstr>
      <vt:lpstr>Data Requirements</vt:lpstr>
      <vt:lpstr>Technology Stack     The building blocks.</vt:lpstr>
      <vt:lpstr>Technology Stack</vt:lpstr>
      <vt:lpstr>Database Design     Let your imagination run wild.</vt:lpstr>
      <vt:lpstr>Entity-Relationship Diagram</vt:lpstr>
      <vt:lpstr>Relational Schema</vt:lpstr>
      <vt:lpstr>PowerPoint Presentation</vt:lpstr>
      <vt:lpstr>Triggers, Events and Email Services</vt:lpstr>
      <vt:lpstr>UI Features</vt:lpstr>
      <vt:lpstr>UI Features</vt:lpstr>
      <vt:lpstr>PowerPoint Presentation</vt:lpstr>
      <vt:lpstr>Salient Features</vt:lpstr>
      <vt:lpstr>Team Members</vt:lpstr>
      <vt:lpstr>Demo     It’s show time.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Gims</dc:title>
  <dc:creator>Saksham Arneja</dc:creator>
  <cp:lastModifiedBy>Aditya Pal</cp:lastModifiedBy>
  <cp:revision>29</cp:revision>
  <dcterms:modified xsi:type="dcterms:W3CDTF">2019-12-03T13:46:43Z</dcterms:modified>
</cp:coreProperties>
</file>